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5" r:id="rId5"/>
    <p:sldMasterId id="2147483667" r:id="rId6"/>
  </p:sldMasterIdLst>
  <p:notesMasterIdLst>
    <p:notesMasterId r:id="rId76"/>
  </p:notesMasterIdLst>
  <p:sldIdLst>
    <p:sldId id="256" r:id="rId7"/>
    <p:sldId id="395" r:id="rId8"/>
    <p:sldId id="403" r:id="rId9"/>
    <p:sldId id="404" r:id="rId10"/>
    <p:sldId id="405" r:id="rId11"/>
    <p:sldId id="392" r:id="rId12"/>
    <p:sldId id="328" r:id="rId13"/>
    <p:sldId id="296" r:id="rId14"/>
    <p:sldId id="329" r:id="rId15"/>
    <p:sldId id="331" r:id="rId16"/>
    <p:sldId id="330" r:id="rId17"/>
    <p:sldId id="336" r:id="rId18"/>
    <p:sldId id="335" r:id="rId19"/>
    <p:sldId id="334" r:id="rId20"/>
    <p:sldId id="333" r:id="rId21"/>
    <p:sldId id="332" r:id="rId22"/>
    <p:sldId id="337" r:id="rId23"/>
    <p:sldId id="341" r:id="rId24"/>
    <p:sldId id="339" r:id="rId25"/>
    <p:sldId id="388" r:id="rId26"/>
    <p:sldId id="389" r:id="rId27"/>
    <p:sldId id="390" r:id="rId28"/>
    <p:sldId id="391" r:id="rId29"/>
    <p:sldId id="393" r:id="rId30"/>
    <p:sldId id="342" r:id="rId31"/>
    <p:sldId id="343" r:id="rId32"/>
    <p:sldId id="345" r:id="rId33"/>
    <p:sldId id="344" r:id="rId34"/>
    <p:sldId id="346" r:id="rId35"/>
    <p:sldId id="350" r:id="rId36"/>
    <p:sldId id="352" r:id="rId37"/>
    <p:sldId id="351" r:id="rId38"/>
    <p:sldId id="353" r:id="rId39"/>
    <p:sldId id="347" r:id="rId40"/>
    <p:sldId id="354" r:id="rId41"/>
    <p:sldId id="356" r:id="rId42"/>
    <p:sldId id="357" r:id="rId43"/>
    <p:sldId id="358" r:id="rId44"/>
    <p:sldId id="348" r:id="rId45"/>
    <p:sldId id="359" r:id="rId46"/>
    <p:sldId id="360" r:id="rId47"/>
    <p:sldId id="361" r:id="rId48"/>
    <p:sldId id="362" r:id="rId49"/>
    <p:sldId id="363" r:id="rId50"/>
    <p:sldId id="365" r:id="rId51"/>
    <p:sldId id="366" r:id="rId52"/>
    <p:sldId id="367" r:id="rId53"/>
    <p:sldId id="368" r:id="rId54"/>
    <p:sldId id="369" r:id="rId55"/>
    <p:sldId id="371" r:id="rId56"/>
    <p:sldId id="370" r:id="rId57"/>
    <p:sldId id="373" r:id="rId58"/>
    <p:sldId id="372" r:id="rId59"/>
    <p:sldId id="375" r:id="rId60"/>
    <p:sldId id="376" r:id="rId61"/>
    <p:sldId id="377" r:id="rId62"/>
    <p:sldId id="378" r:id="rId63"/>
    <p:sldId id="379" r:id="rId64"/>
    <p:sldId id="380" r:id="rId65"/>
    <p:sldId id="394" r:id="rId66"/>
    <p:sldId id="381" r:id="rId67"/>
    <p:sldId id="382" r:id="rId68"/>
    <p:sldId id="399" r:id="rId69"/>
    <p:sldId id="406" r:id="rId70"/>
    <p:sldId id="400" r:id="rId71"/>
    <p:sldId id="407" r:id="rId72"/>
    <p:sldId id="401" r:id="rId73"/>
    <p:sldId id="266" r:id="rId74"/>
    <p:sldId id="398" r:id="rId75"/>
  </p:sldIdLst>
  <p:sldSz cx="12192000" cy="6858000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535"/>
    <a:srgbClr val="D24726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8AF7-B4A4-4E4B-A01F-71A60FFCC6CA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E77A4-546B-4759-8EA2-19545229B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1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875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49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94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05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67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82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901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735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571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715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610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791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116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549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29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298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35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283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76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997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07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4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83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588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051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974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42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522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977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187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696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090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3761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99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3539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4001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892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5155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2657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321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527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5724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907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4909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0671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727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5760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8856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0040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543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389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391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7843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664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5780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4730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0731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2857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0899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902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3615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76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E77A4-546B-4759-8EA2-19545229B68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593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39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783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7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6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PowerPoint logo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0708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Параллелограмм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Овал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6" name="TextBox 15" descr="Number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Овал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9" name="TextBox 18" descr="Number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Овал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22" name="TextBox 21" descr="Number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5220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16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1293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026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Параллелограмм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Овал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6" name="TextBox 15" descr="Number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Овал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9" name="TextBox 18" descr="Number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Овал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22" name="TextBox 21" descr="Number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356431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31779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75878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58" y="420130"/>
            <a:ext cx="5438826" cy="59559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089395"/>
            <a:ext cx="3657600" cy="5286692"/>
          </a:xfrm>
        </p:spPr>
        <p:txBody>
          <a:bodyPr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Прямая соединительная линия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Прямая соединительная линия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owchart: Delay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STYLE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20XX-20XX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 Years Plan</a:t>
            </a:r>
            <a:endParaRPr lang="ru-RU" dirty="0"/>
          </a:p>
        </p:txBody>
      </p:sp>
      <p:sp>
        <p:nvSpPr>
          <p:cNvPr id="106" name="Picture Placeholder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ln w="3556">
            <a:solidFill>
              <a:srgbClr val="454D5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8" name="Text Placeholder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3" name="Text Placeholder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7" name="Text Placeholder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5" name="Text Placeholder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60" name="Text Placeholder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3" name="Text Placeholder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2" name="Text Placeholder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1" name="Text Placeholder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110" name="Text Placeholder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/>
          <a:lstStyle/>
          <a:p>
            <a:fld id="{F0BF70C0-85C8-4782-A2DC-740B0F58DBF8}" type="datetime1">
              <a:rPr lang="ru-RU" smtClean="0"/>
              <a:t>10.03.2019</a:t>
            </a:fld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428B-5ACF-4E79-A091-05E2328DA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074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4356-A362-4CF0-BCAF-3D9DCBBCA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5BD8C-84CF-401F-A213-D5244D889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094F2-06B5-44BC-9642-538C7437A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0D44-0D58-4F63-94E6-2E5325A06A83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C2D90-4802-4467-8B7D-08AC72FA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0AC36-C06D-4E45-847A-828B09A5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99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5FB2-8C5C-40B0-BF81-97833999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869D5-D46F-4C52-BE4C-CEEBCBA29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95F5B-F07A-4150-AAA8-2ACAB026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34D-B4F6-4C35-ADD2-789A75EB8A80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2FDF-02FC-469F-9737-B36B1848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C065-0B55-42FD-ABD6-547DE036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7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5701-476F-4078-8288-1F92B9B8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52708-4AD5-4B51-91C8-2DF71C754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FCF23-3AF6-48CD-8501-02EE366C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343E6-1A34-44CA-8E7B-D1BACEAAEAAA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B9575-A1AC-4056-9F5F-02E985C2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6C487-CAA2-4E37-AE16-C2137662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23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D175-4E77-48C3-88A6-76CEE13B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0642-79CB-4022-A4C9-A33B253E8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0C463-95D8-44C1-AB67-0B0085BEA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8AC0D-EA6A-434C-91E2-9F05B441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E5F8-25BD-415F-8B97-A48BF04E6E9C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27F1B-D865-460F-97C7-8C6444F3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DADD5-83C2-49E0-825D-FCA1FF5A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77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E960-2389-4307-9214-F7D87277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2E8A8-C521-4BB0-8FA7-FF59CC587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DAA6F-09AF-42B6-928C-63B79830E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DD070-46BF-49DF-9283-96EE9054D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A6E2E-3718-4719-B5B0-DE7201E52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C91C8-5F9E-4703-8A55-676E7F09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05DB-11D4-498D-9E60-190D2B09BC0E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9FA84-2610-41A8-B900-0996C710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B4E7C-CA03-45EC-A884-15C169CC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2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F621-94F4-4D34-BE7D-189BEE0B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69CAF-87DE-4FDC-B880-00A7B270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91C4-4947-4D02-A721-4ADD8D569D2F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946CB-6D1A-423E-B379-2C88CC47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7D4C8-C7B4-4A69-BD91-D42975CD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59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49815-3E18-40BA-9483-66FF1246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C2BF-B590-490F-BA8E-E5E6AFF5C081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F64C8-812C-4F16-9CED-48DCD63C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F56FE-97A3-4F08-880C-FA6927C6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31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CA77-F7BD-47E2-A85A-20F745F6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6B82-39A1-4A97-B6E3-F00D04A4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5B580-BBF8-4479-9966-5994F281E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60B0F-93BB-4FDA-944F-A4C6537F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248D-EC68-424F-8C35-AA3C3C20E867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0A9A4-08D2-40B2-8827-44287E6F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6815E-B3E3-4C5E-B405-E7700868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5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7C08-39F0-4CDD-87F9-0EA60272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50931-9CD0-48CC-A042-594BDA2D9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BF5FC-8F53-4F22-B980-B641C2A5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6D794-BBA6-43B7-B07E-E9079F8D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FA55-646D-4EAA-B761-35192A6DEEEC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B1233-82DB-4FD7-9E3E-AF8861CE7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9F429-248F-4157-AF34-CD9910C0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53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CCA5-80F5-49C5-B8A2-F5E698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2EE4B-FE8D-49B8-9EFD-596960903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FE6E-792D-4BBF-AC9E-554CF72F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BED3-0B3E-40FD-A6A5-C9FED212B093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E2CF-B839-489E-9F52-A4507CFD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F4979-BD19-459C-8930-62B074EA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17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AFC34F-8886-4361-B659-55496E25B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0FCD7-E329-432B-984B-16F0BC52A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A5D5-E111-4B2A-96AB-622EEE7F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DB52F-D396-4515-BEC7-0C10DB0F354D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0B0E-5184-436F-9BE0-2C3731A2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8F05C-5897-4B29-B704-2F717833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1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Прямая соединительная линия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Прямая соединительная линия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Овал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Прямая соединительная линия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Прямая соединительная линия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Овал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/>
              </a:p>
            </p:txBody>
          </p:sp>
        </p:grp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65397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7" name="Овал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36568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Прямоугольник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581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24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3248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9B45779-A330-4329-B18E-C4060289A791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537C2E-C92C-4AC8-B017-4CD647E6EB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C5166-4796-40D2-A50C-05DACE2C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5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682-CE55-4994-889B-5D188C3E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53088"/>
            <a:ext cx="10515600" cy="2341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9231-8DF4-411E-8324-453AB042A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5888" y="577752"/>
            <a:ext cx="2743200" cy="1767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fld id="{8BF4B2BE-5503-4E92-A98A-CA19FA0A1E48}" type="datetime1">
              <a:rPr lang="ru-RU" smtClean="0"/>
              <a:pPr/>
              <a:t>10.03.2019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75F0-EE3A-4617-AFAB-40BF7C148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5888" y="392469"/>
            <a:ext cx="2743200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07E7D-9F5C-43AC-A03A-432F6CB44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3" y="392470"/>
            <a:ext cx="395287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i="1">
                <a:solidFill>
                  <a:srgbClr val="454D55"/>
                </a:solidFill>
              </a:defRPr>
            </a:lvl1pPr>
          </a:lstStyle>
          <a:p>
            <a:fld id="{93C1428B-5ACF-4E79-A091-05E2328DA7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44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2520D-F210-416C-AF3A-8FBE5AE0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36386-9CD7-4064-B776-A49237945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143CD-66A6-4D49-9E50-A49A5CA90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DE3E-6A0B-406F-9836-18FD90A3C902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B98-1896-46E4-B4C3-9EA29FFF0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C804-442B-4D22-990A-C030313BB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3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1255713"/>
            <a:ext cx="11353800" cy="2387600"/>
          </a:xfrm>
        </p:spPr>
        <p:txBody>
          <a:bodyPr>
            <a:normAutofit/>
          </a:bodyPr>
          <a:lstStyle/>
          <a:p>
            <a:r>
              <a:rPr lang="en-US" sz="7200" dirty="0"/>
              <a:t>PROJECT</a:t>
            </a:r>
            <a:r>
              <a:rPr lang="en-US" sz="7200" b="1" dirty="0"/>
              <a:t> STRONGBOX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08094-062C-4293-B229-27222199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67242"/>
          </a:xfrm>
        </p:spPr>
        <p:txBody>
          <a:bodyPr tIns="9144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Capitalizing on Security, Performance, and Energy Tradeoffs in</a:t>
            </a:r>
            <a:br>
              <a:rPr lang="en-US" sz="26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26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Full Drive/Disk Encryption Schemes for Fun and Profit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sz="1700" b="1" dirty="0">
                <a:latin typeface="Century Gothic" panose="020B0502020202020204" pitchFamily="34" charset="0"/>
              </a:rPr>
              <a:t>BERNARD DICKENS III          HENRY HOFFMANN          HARYADI S. GUNAWI          DAVID CASH          ARIEL J. FELDMAN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5B1E3-B43E-4FC7-8EC7-8B78AB916440}"/>
              </a:ext>
            </a:extLst>
          </p:cNvPr>
          <p:cNvSpPr/>
          <p:nvPr/>
        </p:nvSpPr>
        <p:spPr>
          <a:xfrm>
            <a:off x="182880" y="5812970"/>
            <a:ext cx="2942705" cy="9535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CE5330-F2F5-4D99-ABA2-23E685692C6D}"/>
              </a:ext>
            </a:extLst>
          </p:cNvPr>
          <p:cNvGrpSpPr/>
          <p:nvPr/>
        </p:nvGrpSpPr>
        <p:grpSpPr>
          <a:xfrm>
            <a:off x="6154993" y="2403986"/>
            <a:ext cx="4542504" cy="4542504"/>
            <a:chOff x="4493342" y="2403986"/>
            <a:chExt cx="4542504" cy="4542504"/>
          </a:xfrm>
        </p:grpSpPr>
        <p:pic>
          <p:nvPicPr>
            <p:cNvPr id="1026" name="Picture 2" descr="https://images-na.ssl-images-amazon.com/images/I/81Ij74RXcTL._SL1500_.jpg">
              <a:extLst>
                <a:ext uri="{FF2B5EF4-FFF2-40B4-BE49-F238E27FC236}">
                  <a16:creationId xmlns:a16="http://schemas.microsoft.com/office/drawing/2014/main" id="{0F9D2034-EE68-489E-85C3-2256C14E7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93342" y="2403986"/>
              <a:ext cx="4542504" cy="454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E44ED2-1887-44B2-957E-BF24FF21E2BC}"/>
                </a:ext>
              </a:extLst>
            </p:cNvPr>
            <p:cNvSpPr txBox="1"/>
            <p:nvPr/>
          </p:nvSpPr>
          <p:spPr>
            <a:xfrm>
              <a:off x="5440993" y="4352072"/>
              <a:ext cx="1731639" cy="646331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AES-XTS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EB5620-F326-4567-8C64-CE013900E5AF}"/>
                </a:ext>
              </a:extLst>
            </p:cNvPr>
            <p:cNvSpPr txBox="1"/>
            <p:nvPr/>
          </p:nvSpPr>
          <p:spPr>
            <a:xfrm>
              <a:off x="7197673" y="4001043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0F20FA-D785-439E-87EF-582B3706AF50}"/>
                </a:ext>
              </a:extLst>
            </p:cNvPr>
            <p:cNvSpPr txBox="1"/>
            <p:nvPr/>
          </p:nvSpPr>
          <p:spPr>
            <a:xfrm>
              <a:off x="7777776" y="4399249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546723-B827-4380-A021-A281EDC8A0A2}"/>
                </a:ext>
              </a:extLst>
            </p:cNvPr>
            <p:cNvSpPr txBox="1"/>
            <p:nvPr/>
          </p:nvSpPr>
          <p:spPr>
            <a:xfrm>
              <a:off x="7511332" y="4857006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43FC8AFD-E020-4CA1-830A-280130FD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6F5A4D-39D1-439E-BB48-25F21A3349C0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50310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252DF5-7639-4898-9CE7-ACA2C6B78D85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36963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0646-F3A3-462F-9D5F-C28163E06A9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929307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E0630C6-F138-4B85-983C-66232A0FC591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D2D8A21-3CC2-48E6-A41E-E16E0F94F6A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07756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968E4DDE-5177-4796-9C9F-60D8A744A366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6BC808A-D60F-4BC7-9A5E-5A08F3DBABA8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D3909CC-7581-429A-B90D-1ABCB23FFA1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519091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995D45C-2080-482E-A71F-7F7C4B2132C2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9AA311B-ADFD-435A-B7DF-5C16C4B84216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B17B8FC-0346-4BBA-93EB-4D9A70C50C56}"/>
              </a:ext>
            </a:extLst>
          </p:cNvPr>
          <p:cNvCxnSpPr>
            <a:cxnSpLocks/>
          </p:cNvCxnSpPr>
          <p:nvPr/>
        </p:nvCxnSpPr>
        <p:spPr>
          <a:xfrm>
            <a:off x="6376215" y="494071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CD07BB2-A11B-4BD7-8BE0-8C889AF2C564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50419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tx2">
              <a:lumMod val="2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tx1">
              <a:lumMod val="8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rgbClr val="FFFF0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195222C-720C-4A19-B1BE-3FB8CE09018B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A0F4B869-559D-44DC-816F-575AA679E5BD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697F149-8CF9-428F-9CAB-3789862A5914}"/>
              </a:ext>
            </a:extLst>
          </p:cNvPr>
          <p:cNvCxnSpPr>
            <a:cxnSpLocks/>
          </p:cNvCxnSpPr>
          <p:nvPr/>
        </p:nvCxnSpPr>
        <p:spPr>
          <a:xfrm>
            <a:off x="6376215" y="494071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FAB6D8A-252C-476F-A3D6-D97D8CE5A46B}"/>
              </a:ext>
            </a:extLst>
          </p:cNvPr>
          <p:cNvCxnSpPr>
            <a:cxnSpLocks/>
          </p:cNvCxnSpPr>
          <p:nvPr/>
        </p:nvCxnSpPr>
        <p:spPr>
          <a:xfrm>
            <a:off x="7221789" y="51766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7AFEC03F-83F7-4449-9BB2-1FEC7EB6D163}"/>
              </a:ext>
            </a:extLst>
          </p:cNvPr>
          <p:cNvCxnSpPr>
            <a:cxnSpLocks/>
          </p:cNvCxnSpPr>
          <p:nvPr/>
        </p:nvCxnSpPr>
        <p:spPr>
          <a:xfrm>
            <a:off x="8084572" y="5404875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565CED2-7FCD-42DB-ADBB-8CE081B677BB}"/>
              </a:ext>
            </a:extLst>
          </p:cNvPr>
          <p:cNvCxnSpPr>
            <a:cxnSpLocks/>
          </p:cNvCxnSpPr>
          <p:nvPr/>
        </p:nvCxnSpPr>
        <p:spPr>
          <a:xfrm>
            <a:off x="8930146" y="570475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E61BF48-E819-4AD0-AB4C-BAFAC30C7BC5}"/>
              </a:ext>
            </a:extLst>
          </p:cNvPr>
          <p:cNvCxnSpPr>
            <a:cxnSpLocks/>
          </p:cNvCxnSpPr>
          <p:nvPr/>
        </p:nvCxnSpPr>
        <p:spPr>
          <a:xfrm>
            <a:off x="9716317" y="594565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42F600-5EA3-47E4-90C8-E2FF9EB92B13}"/>
              </a:ext>
            </a:extLst>
          </p:cNvPr>
          <p:cNvSpPr txBox="1"/>
          <p:nvPr/>
        </p:nvSpPr>
        <p:spPr>
          <a:xfrm>
            <a:off x="10461521" y="5106769"/>
            <a:ext cx="948812" cy="646331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FINALLY DONE!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66608B-B37E-48C8-AFD2-B936DB6C394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80043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BLOCKS VERSUS STREAMS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also a thing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C9ACF-8607-48CC-8154-886053162CA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059986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BLOCKS VERSUS STREAMS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also a thing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encrypted via XOR as a continuous stream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1C4C6E-30CB-4770-8FF1-424D1218A4D4}"/>
              </a:ext>
            </a:extLst>
          </p:cNvPr>
          <p:cNvGrpSpPr/>
          <p:nvPr/>
        </p:nvGrpSpPr>
        <p:grpSpPr>
          <a:xfrm>
            <a:off x="1289442" y="3663319"/>
            <a:ext cx="9613117" cy="3127077"/>
            <a:chOff x="2269167" y="3663319"/>
            <a:chExt cx="9613117" cy="31270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A820DAB-C164-4E33-949F-C76E2B6BFE04}"/>
                </a:ext>
              </a:extLst>
            </p:cNvPr>
            <p:cNvGrpSpPr/>
            <p:nvPr/>
          </p:nvGrpSpPr>
          <p:grpSpPr>
            <a:xfrm>
              <a:off x="5117692" y="3663319"/>
              <a:ext cx="6764592" cy="3127077"/>
              <a:chOff x="2713704" y="3648571"/>
              <a:chExt cx="6764592" cy="31270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CB911AB-EBE2-4D1C-A6BD-E518173572DC}"/>
                  </a:ext>
                </a:extLst>
              </p:cNvPr>
              <p:cNvGrpSpPr/>
              <p:nvPr/>
            </p:nvGrpSpPr>
            <p:grpSpPr>
              <a:xfrm>
                <a:off x="2713704" y="4863664"/>
                <a:ext cx="6764592" cy="733734"/>
                <a:chOff x="2713704" y="4735848"/>
                <a:chExt cx="6764592" cy="733734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EFC1D94-E194-475C-BFDC-AEEEEFFDACC7}"/>
                    </a:ext>
                  </a:extLst>
                </p:cNvPr>
                <p:cNvSpPr/>
                <p:nvPr/>
              </p:nvSpPr>
              <p:spPr>
                <a:xfrm>
                  <a:off x="2713704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2F38FC5-E2ED-436B-800A-2395BB8B0989}"/>
                    </a:ext>
                  </a:extLst>
                </p:cNvPr>
                <p:cNvSpPr/>
                <p:nvPr/>
              </p:nvSpPr>
              <p:spPr>
                <a:xfrm>
                  <a:off x="3559278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2F4B68C-21F4-43F8-ABC5-8B0FEA3DD3BD}"/>
                    </a:ext>
                  </a:extLst>
                </p:cNvPr>
                <p:cNvSpPr/>
                <p:nvPr/>
              </p:nvSpPr>
              <p:spPr>
                <a:xfrm>
                  <a:off x="4404852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8DAEEF-785E-4AE2-83AB-4728445C2F01}"/>
                    </a:ext>
                  </a:extLst>
                </p:cNvPr>
                <p:cNvSpPr/>
                <p:nvPr/>
              </p:nvSpPr>
              <p:spPr>
                <a:xfrm>
                  <a:off x="5250426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FE9C40F-0E5B-42F1-8C04-A5891A919871}"/>
                    </a:ext>
                  </a:extLst>
                </p:cNvPr>
                <p:cNvSpPr/>
                <p:nvPr/>
              </p:nvSpPr>
              <p:spPr>
                <a:xfrm>
                  <a:off x="6096000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349AC5C-4B1D-4B32-9C71-42BE45BCFBD0}"/>
                    </a:ext>
                  </a:extLst>
                </p:cNvPr>
                <p:cNvSpPr/>
                <p:nvPr/>
              </p:nvSpPr>
              <p:spPr>
                <a:xfrm>
                  <a:off x="6941574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CC3CCBF-B5FF-4E8B-97DB-BE653361AA67}"/>
                    </a:ext>
                  </a:extLst>
                </p:cNvPr>
                <p:cNvSpPr/>
                <p:nvPr/>
              </p:nvSpPr>
              <p:spPr>
                <a:xfrm>
                  <a:off x="7787148" y="4737274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9579531-0A96-4D51-A988-3AF55A23E5D6}"/>
                    </a:ext>
                  </a:extLst>
                </p:cNvPr>
                <p:cNvSpPr/>
                <p:nvPr/>
              </p:nvSpPr>
              <p:spPr>
                <a:xfrm>
                  <a:off x="8632722" y="4737272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35ACC20-7D3C-4763-91CE-930A249227AA}"/>
                    </a:ext>
                  </a:extLst>
                </p:cNvPr>
                <p:cNvSpPr/>
                <p:nvPr/>
              </p:nvSpPr>
              <p:spPr>
                <a:xfrm>
                  <a:off x="2713704" y="4735848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A8D3EF6-4724-43B0-A0D3-10FA264DF968}"/>
                  </a:ext>
                </a:extLst>
              </p:cNvPr>
              <p:cNvGrpSpPr/>
              <p:nvPr/>
            </p:nvGrpSpPr>
            <p:grpSpPr>
              <a:xfrm>
                <a:off x="2713704" y="6037002"/>
                <a:ext cx="6764592" cy="738646"/>
                <a:chOff x="4119720" y="5746954"/>
                <a:chExt cx="6764592" cy="738646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8C82A39-7A4C-4EA4-AB4D-59B5E10C9B6D}"/>
                    </a:ext>
                  </a:extLst>
                </p:cNvPr>
                <p:cNvSpPr/>
                <p:nvPr/>
              </p:nvSpPr>
              <p:spPr>
                <a:xfrm>
                  <a:off x="4119720" y="5748380"/>
                  <a:ext cx="845574" cy="732308"/>
                </a:xfrm>
                <a:prstGeom prst="rect">
                  <a:avLst/>
                </a:prstGeom>
                <a:solidFill>
                  <a:srgbClr val="7030A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9E9C2C-F4A2-4360-8F4D-96CA0B105463}"/>
                    </a:ext>
                  </a:extLst>
                </p:cNvPr>
                <p:cNvSpPr/>
                <p:nvPr/>
              </p:nvSpPr>
              <p:spPr>
                <a:xfrm>
                  <a:off x="4965294" y="5748380"/>
                  <a:ext cx="845574" cy="73230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1D03711-9F9F-40B3-99C1-5350C73CFBD1}"/>
                    </a:ext>
                  </a:extLst>
                </p:cNvPr>
                <p:cNvSpPr/>
                <p:nvPr/>
              </p:nvSpPr>
              <p:spPr>
                <a:xfrm>
                  <a:off x="5810868" y="5748380"/>
                  <a:ext cx="845574" cy="7323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915E680-E837-4DAF-926E-7C3D0C187CA4}"/>
                    </a:ext>
                  </a:extLst>
                </p:cNvPr>
                <p:cNvSpPr/>
                <p:nvPr/>
              </p:nvSpPr>
              <p:spPr>
                <a:xfrm>
                  <a:off x="6656442" y="5748378"/>
                  <a:ext cx="845574" cy="73230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59522DF-0365-444F-AF66-EAB5BA1FAF4E}"/>
                    </a:ext>
                  </a:extLst>
                </p:cNvPr>
                <p:cNvSpPr/>
                <p:nvPr/>
              </p:nvSpPr>
              <p:spPr>
                <a:xfrm>
                  <a:off x="7502016" y="5748378"/>
                  <a:ext cx="845574" cy="73230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FE610A3-9D50-4466-8340-607C56DE7F54}"/>
                    </a:ext>
                  </a:extLst>
                </p:cNvPr>
                <p:cNvSpPr/>
                <p:nvPr/>
              </p:nvSpPr>
              <p:spPr>
                <a:xfrm>
                  <a:off x="8347590" y="5748378"/>
                  <a:ext cx="845574" cy="732308"/>
                </a:xfrm>
                <a:prstGeom prst="rect">
                  <a:avLst/>
                </a:prstGeom>
                <a:solidFill>
                  <a:schemeClr val="tx2">
                    <a:lumMod val="2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3683C52-7B2A-4500-8792-5CBA660C7AAB}"/>
                    </a:ext>
                  </a:extLst>
                </p:cNvPr>
                <p:cNvSpPr/>
                <p:nvPr/>
              </p:nvSpPr>
              <p:spPr>
                <a:xfrm>
                  <a:off x="9193164" y="5748380"/>
                  <a:ext cx="845574" cy="732306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ADB812-4FAB-4DD3-9AAB-E81F361C5F2B}"/>
                    </a:ext>
                  </a:extLst>
                </p:cNvPr>
                <p:cNvSpPr/>
                <p:nvPr/>
              </p:nvSpPr>
              <p:spPr>
                <a:xfrm>
                  <a:off x="10038738" y="5748378"/>
                  <a:ext cx="845574" cy="732306"/>
                </a:xfrm>
                <a:prstGeom prst="rect">
                  <a:avLst/>
                </a:prstGeom>
                <a:solidFill>
                  <a:srgbClr val="FFFF0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514CA2-3DA4-468D-880C-F2C6AF7148EB}"/>
                    </a:ext>
                  </a:extLst>
                </p:cNvPr>
                <p:cNvSpPr/>
                <p:nvPr/>
              </p:nvSpPr>
              <p:spPr>
                <a:xfrm>
                  <a:off x="4119720" y="5746954"/>
                  <a:ext cx="6764592" cy="73864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CE4DA-F4D2-4955-B178-66442DCBA01D}"/>
                  </a:ext>
                </a:extLst>
              </p:cNvPr>
              <p:cNvSpPr txBox="1"/>
              <p:nvPr/>
            </p:nvSpPr>
            <p:spPr>
              <a:xfrm>
                <a:off x="5707622" y="5373023"/>
                <a:ext cx="77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9C76D72-0B76-4508-9C53-C9B558AFEB02}"/>
                  </a:ext>
                </a:extLst>
              </p:cNvPr>
              <p:cNvGrpSpPr/>
              <p:nvPr/>
            </p:nvGrpSpPr>
            <p:grpSpPr>
              <a:xfrm>
                <a:off x="2713704" y="3648571"/>
                <a:ext cx="6764592" cy="733734"/>
                <a:chOff x="2713704" y="3648571"/>
                <a:chExt cx="6764592" cy="733734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758A34-C00B-4FFA-9848-E8EC951B716B}"/>
                    </a:ext>
                  </a:extLst>
                </p:cNvPr>
                <p:cNvSpPr/>
                <p:nvPr/>
              </p:nvSpPr>
              <p:spPr>
                <a:xfrm>
                  <a:off x="2713704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B92AFE1-175E-492D-93FC-6810080E555E}"/>
                    </a:ext>
                  </a:extLst>
                </p:cNvPr>
                <p:cNvSpPr/>
                <p:nvPr/>
              </p:nvSpPr>
              <p:spPr>
                <a:xfrm>
                  <a:off x="3559278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84B2D36-CF46-4656-B0B6-1AFC03795C30}"/>
                    </a:ext>
                  </a:extLst>
                </p:cNvPr>
                <p:cNvSpPr/>
                <p:nvPr/>
              </p:nvSpPr>
              <p:spPr>
                <a:xfrm>
                  <a:off x="4404852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3B9E9B-0634-4C46-A7A5-2AA568CF975C}"/>
                    </a:ext>
                  </a:extLst>
                </p:cNvPr>
                <p:cNvSpPr/>
                <p:nvPr/>
              </p:nvSpPr>
              <p:spPr>
                <a:xfrm>
                  <a:off x="5250426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B19C2CC-563E-4155-A7A4-E58B736FE0EF}"/>
                    </a:ext>
                  </a:extLst>
                </p:cNvPr>
                <p:cNvSpPr/>
                <p:nvPr/>
              </p:nvSpPr>
              <p:spPr>
                <a:xfrm>
                  <a:off x="6096000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0ED09E8-6176-48D6-A985-24B6CE1232D7}"/>
                    </a:ext>
                  </a:extLst>
                </p:cNvPr>
                <p:cNvSpPr/>
                <p:nvPr/>
              </p:nvSpPr>
              <p:spPr>
                <a:xfrm>
                  <a:off x="6941574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624C0C1-C970-4B17-840E-1F419DD0938E}"/>
                    </a:ext>
                  </a:extLst>
                </p:cNvPr>
                <p:cNvSpPr/>
                <p:nvPr/>
              </p:nvSpPr>
              <p:spPr>
                <a:xfrm>
                  <a:off x="7787148" y="3649997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BBFBE20-1507-4424-B3D2-6B88D5D755DB}"/>
                    </a:ext>
                  </a:extLst>
                </p:cNvPr>
                <p:cNvSpPr/>
                <p:nvPr/>
              </p:nvSpPr>
              <p:spPr>
                <a:xfrm>
                  <a:off x="8632722" y="3649995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ACD399A-2308-47C6-AF05-DD7B876D47FE}"/>
                    </a:ext>
                  </a:extLst>
                </p:cNvPr>
                <p:cNvSpPr/>
                <p:nvPr/>
              </p:nvSpPr>
              <p:spPr>
                <a:xfrm>
                  <a:off x="2713704" y="3648571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E13A64-D133-431C-9311-7EE094BB48D1}"/>
                  </a:ext>
                </a:extLst>
              </p:cNvPr>
              <p:cNvSpPr txBox="1"/>
              <p:nvPr/>
            </p:nvSpPr>
            <p:spPr>
              <a:xfrm>
                <a:off x="5707625" y="4343968"/>
                <a:ext cx="7767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⊕</a:t>
                </a:r>
                <a:endPara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7EE39D-D652-49CD-8A05-2453759B72DE}"/>
                </a:ext>
              </a:extLst>
            </p:cNvPr>
            <p:cNvSpPr txBox="1"/>
            <p:nvPr/>
          </p:nvSpPr>
          <p:spPr>
            <a:xfrm>
              <a:off x="2443702" y="3675529"/>
              <a:ext cx="2398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Your Data: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AC6EF2-0AF7-4DF8-A372-27627B07EA40}"/>
                </a:ext>
              </a:extLst>
            </p:cNvPr>
            <p:cNvSpPr txBox="1"/>
            <p:nvPr/>
          </p:nvSpPr>
          <p:spPr>
            <a:xfrm>
              <a:off x="2269167" y="4899528"/>
              <a:ext cx="2573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Keystream: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3B4525-DB34-40D3-BFEA-32A9385CA6A8}"/>
                </a:ext>
              </a:extLst>
            </p:cNvPr>
            <p:cNvSpPr txBox="1"/>
            <p:nvPr/>
          </p:nvSpPr>
          <p:spPr>
            <a:xfrm>
              <a:off x="2368168" y="6077594"/>
              <a:ext cx="24741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Encrypted: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6EA63DA-71EE-4FCE-9011-0FF90076892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7204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BLOCKS VERSUS STREAMS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also a thing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encrypted via XOR as a continuous stream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are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XOR (ARX) operation is simple, fast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1C4C6E-30CB-4770-8FF1-424D1218A4D4}"/>
              </a:ext>
            </a:extLst>
          </p:cNvPr>
          <p:cNvGrpSpPr/>
          <p:nvPr/>
        </p:nvGrpSpPr>
        <p:grpSpPr>
          <a:xfrm>
            <a:off x="1289442" y="3663319"/>
            <a:ext cx="9613117" cy="3127077"/>
            <a:chOff x="2269167" y="3663319"/>
            <a:chExt cx="9613117" cy="31270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A820DAB-C164-4E33-949F-C76E2B6BFE04}"/>
                </a:ext>
              </a:extLst>
            </p:cNvPr>
            <p:cNvGrpSpPr/>
            <p:nvPr/>
          </p:nvGrpSpPr>
          <p:grpSpPr>
            <a:xfrm>
              <a:off x="5117692" y="3663319"/>
              <a:ext cx="6764592" cy="3127077"/>
              <a:chOff x="2713704" y="3648571"/>
              <a:chExt cx="6764592" cy="31270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CB911AB-EBE2-4D1C-A6BD-E518173572DC}"/>
                  </a:ext>
                </a:extLst>
              </p:cNvPr>
              <p:cNvGrpSpPr/>
              <p:nvPr/>
            </p:nvGrpSpPr>
            <p:grpSpPr>
              <a:xfrm>
                <a:off x="2713704" y="4863664"/>
                <a:ext cx="6764592" cy="733734"/>
                <a:chOff x="2713704" y="4735848"/>
                <a:chExt cx="6764592" cy="733734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EFC1D94-E194-475C-BFDC-AEEEEFFDACC7}"/>
                    </a:ext>
                  </a:extLst>
                </p:cNvPr>
                <p:cNvSpPr/>
                <p:nvPr/>
              </p:nvSpPr>
              <p:spPr>
                <a:xfrm>
                  <a:off x="2713704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2F38FC5-E2ED-436B-800A-2395BB8B0989}"/>
                    </a:ext>
                  </a:extLst>
                </p:cNvPr>
                <p:cNvSpPr/>
                <p:nvPr/>
              </p:nvSpPr>
              <p:spPr>
                <a:xfrm>
                  <a:off x="3559278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2F4B68C-21F4-43F8-ABC5-8B0FEA3DD3BD}"/>
                    </a:ext>
                  </a:extLst>
                </p:cNvPr>
                <p:cNvSpPr/>
                <p:nvPr/>
              </p:nvSpPr>
              <p:spPr>
                <a:xfrm>
                  <a:off x="4404852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8DAEEF-785E-4AE2-83AB-4728445C2F01}"/>
                    </a:ext>
                  </a:extLst>
                </p:cNvPr>
                <p:cNvSpPr/>
                <p:nvPr/>
              </p:nvSpPr>
              <p:spPr>
                <a:xfrm>
                  <a:off x="5250426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FE9C40F-0E5B-42F1-8C04-A5891A919871}"/>
                    </a:ext>
                  </a:extLst>
                </p:cNvPr>
                <p:cNvSpPr/>
                <p:nvPr/>
              </p:nvSpPr>
              <p:spPr>
                <a:xfrm>
                  <a:off x="6096000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349AC5C-4B1D-4B32-9C71-42BE45BCFBD0}"/>
                    </a:ext>
                  </a:extLst>
                </p:cNvPr>
                <p:cNvSpPr/>
                <p:nvPr/>
              </p:nvSpPr>
              <p:spPr>
                <a:xfrm>
                  <a:off x="6941574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CC3CCBF-B5FF-4E8B-97DB-BE653361AA67}"/>
                    </a:ext>
                  </a:extLst>
                </p:cNvPr>
                <p:cNvSpPr/>
                <p:nvPr/>
              </p:nvSpPr>
              <p:spPr>
                <a:xfrm>
                  <a:off x="7787148" y="4737274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9579531-0A96-4D51-A988-3AF55A23E5D6}"/>
                    </a:ext>
                  </a:extLst>
                </p:cNvPr>
                <p:cNvSpPr/>
                <p:nvPr/>
              </p:nvSpPr>
              <p:spPr>
                <a:xfrm>
                  <a:off x="8632722" y="4737272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35ACC20-7D3C-4763-91CE-930A249227AA}"/>
                    </a:ext>
                  </a:extLst>
                </p:cNvPr>
                <p:cNvSpPr/>
                <p:nvPr/>
              </p:nvSpPr>
              <p:spPr>
                <a:xfrm>
                  <a:off x="2713704" y="4735848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A8D3EF6-4724-43B0-A0D3-10FA264DF968}"/>
                  </a:ext>
                </a:extLst>
              </p:cNvPr>
              <p:cNvGrpSpPr/>
              <p:nvPr/>
            </p:nvGrpSpPr>
            <p:grpSpPr>
              <a:xfrm>
                <a:off x="2713704" y="6037002"/>
                <a:ext cx="6764592" cy="738646"/>
                <a:chOff x="4119720" y="5746954"/>
                <a:chExt cx="6764592" cy="738646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8C82A39-7A4C-4EA4-AB4D-59B5E10C9B6D}"/>
                    </a:ext>
                  </a:extLst>
                </p:cNvPr>
                <p:cNvSpPr/>
                <p:nvPr/>
              </p:nvSpPr>
              <p:spPr>
                <a:xfrm>
                  <a:off x="4119720" y="5748380"/>
                  <a:ext cx="845574" cy="732308"/>
                </a:xfrm>
                <a:prstGeom prst="rect">
                  <a:avLst/>
                </a:prstGeom>
                <a:solidFill>
                  <a:srgbClr val="7030A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9E9C2C-F4A2-4360-8F4D-96CA0B105463}"/>
                    </a:ext>
                  </a:extLst>
                </p:cNvPr>
                <p:cNvSpPr/>
                <p:nvPr/>
              </p:nvSpPr>
              <p:spPr>
                <a:xfrm>
                  <a:off x="4965294" y="5748380"/>
                  <a:ext cx="845574" cy="73230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1D03711-9F9F-40B3-99C1-5350C73CFBD1}"/>
                    </a:ext>
                  </a:extLst>
                </p:cNvPr>
                <p:cNvSpPr/>
                <p:nvPr/>
              </p:nvSpPr>
              <p:spPr>
                <a:xfrm>
                  <a:off x="5810868" y="5748380"/>
                  <a:ext cx="845574" cy="7323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915E680-E837-4DAF-926E-7C3D0C187CA4}"/>
                    </a:ext>
                  </a:extLst>
                </p:cNvPr>
                <p:cNvSpPr/>
                <p:nvPr/>
              </p:nvSpPr>
              <p:spPr>
                <a:xfrm>
                  <a:off x="6656442" y="5748378"/>
                  <a:ext cx="845574" cy="73230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59522DF-0365-444F-AF66-EAB5BA1FAF4E}"/>
                    </a:ext>
                  </a:extLst>
                </p:cNvPr>
                <p:cNvSpPr/>
                <p:nvPr/>
              </p:nvSpPr>
              <p:spPr>
                <a:xfrm>
                  <a:off x="7502016" y="5748378"/>
                  <a:ext cx="845574" cy="73230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FE610A3-9D50-4466-8340-607C56DE7F54}"/>
                    </a:ext>
                  </a:extLst>
                </p:cNvPr>
                <p:cNvSpPr/>
                <p:nvPr/>
              </p:nvSpPr>
              <p:spPr>
                <a:xfrm>
                  <a:off x="8347590" y="5748378"/>
                  <a:ext cx="845574" cy="732308"/>
                </a:xfrm>
                <a:prstGeom prst="rect">
                  <a:avLst/>
                </a:prstGeom>
                <a:solidFill>
                  <a:schemeClr val="tx2">
                    <a:lumMod val="2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3683C52-7B2A-4500-8792-5CBA660C7AAB}"/>
                    </a:ext>
                  </a:extLst>
                </p:cNvPr>
                <p:cNvSpPr/>
                <p:nvPr/>
              </p:nvSpPr>
              <p:spPr>
                <a:xfrm>
                  <a:off x="9193164" y="5748380"/>
                  <a:ext cx="845574" cy="732306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ADB812-4FAB-4DD3-9AAB-E81F361C5F2B}"/>
                    </a:ext>
                  </a:extLst>
                </p:cNvPr>
                <p:cNvSpPr/>
                <p:nvPr/>
              </p:nvSpPr>
              <p:spPr>
                <a:xfrm>
                  <a:off x="10038738" y="5748378"/>
                  <a:ext cx="845574" cy="732306"/>
                </a:xfrm>
                <a:prstGeom prst="rect">
                  <a:avLst/>
                </a:prstGeom>
                <a:solidFill>
                  <a:srgbClr val="FFFF0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514CA2-3DA4-468D-880C-F2C6AF7148EB}"/>
                    </a:ext>
                  </a:extLst>
                </p:cNvPr>
                <p:cNvSpPr/>
                <p:nvPr/>
              </p:nvSpPr>
              <p:spPr>
                <a:xfrm>
                  <a:off x="4119720" y="5746954"/>
                  <a:ext cx="6764592" cy="73864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CE4DA-F4D2-4955-B178-66442DCBA01D}"/>
                  </a:ext>
                </a:extLst>
              </p:cNvPr>
              <p:cNvSpPr txBox="1"/>
              <p:nvPr/>
            </p:nvSpPr>
            <p:spPr>
              <a:xfrm>
                <a:off x="5707622" y="5373023"/>
                <a:ext cx="77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9C76D72-0B76-4508-9C53-C9B558AFEB02}"/>
                  </a:ext>
                </a:extLst>
              </p:cNvPr>
              <p:cNvGrpSpPr/>
              <p:nvPr/>
            </p:nvGrpSpPr>
            <p:grpSpPr>
              <a:xfrm>
                <a:off x="2713704" y="3648571"/>
                <a:ext cx="6764592" cy="733734"/>
                <a:chOff x="2713704" y="3648571"/>
                <a:chExt cx="6764592" cy="733734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758A34-C00B-4FFA-9848-E8EC951B716B}"/>
                    </a:ext>
                  </a:extLst>
                </p:cNvPr>
                <p:cNvSpPr/>
                <p:nvPr/>
              </p:nvSpPr>
              <p:spPr>
                <a:xfrm>
                  <a:off x="2713704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B92AFE1-175E-492D-93FC-6810080E555E}"/>
                    </a:ext>
                  </a:extLst>
                </p:cNvPr>
                <p:cNvSpPr/>
                <p:nvPr/>
              </p:nvSpPr>
              <p:spPr>
                <a:xfrm>
                  <a:off x="3559278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84B2D36-CF46-4656-B0B6-1AFC03795C30}"/>
                    </a:ext>
                  </a:extLst>
                </p:cNvPr>
                <p:cNvSpPr/>
                <p:nvPr/>
              </p:nvSpPr>
              <p:spPr>
                <a:xfrm>
                  <a:off x="4404852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3B9E9B-0634-4C46-A7A5-2AA568CF975C}"/>
                    </a:ext>
                  </a:extLst>
                </p:cNvPr>
                <p:cNvSpPr/>
                <p:nvPr/>
              </p:nvSpPr>
              <p:spPr>
                <a:xfrm>
                  <a:off x="5250426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B19C2CC-563E-4155-A7A4-E58B736FE0EF}"/>
                    </a:ext>
                  </a:extLst>
                </p:cNvPr>
                <p:cNvSpPr/>
                <p:nvPr/>
              </p:nvSpPr>
              <p:spPr>
                <a:xfrm>
                  <a:off x="6096000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0ED09E8-6176-48D6-A985-24B6CE1232D7}"/>
                    </a:ext>
                  </a:extLst>
                </p:cNvPr>
                <p:cNvSpPr/>
                <p:nvPr/>
              </p:nvSpPr>
              <p:spPr>
                <a:xfrm>
                  <a:off x="6941574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624C0C1-C970-4B17-840E-1F419DD0938E}"/>
                    </a:ext>
                  </a:extLst>
                </p:cNvPr>
                <p:cNvSpPr/>
                <p:nvPr/>
              </p:nvSpPr>
              <p:spPr>
                <a:xfrm>
                  <a:off x="7787148" y="3649997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BBFBE20-1507-4424-B3D2-6B88D5D755DB}"/>
                    </a:ext>
                  </a:extLst>
                </p:cNvPr>
                <p:cNvSpPr/>
                <p:nvPr/>
              </p:nvSpPr>
              <p:spPr>
                <a:xfrm>
                  <a:off x="8632722" y="3649995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ACD399A-2308-47C6-AF05-DD7B876D47FE}"/>
                    </a:ext>
                  </a:extLst>
                </p:cNvPr>
                <p:cNvSpPr/>
                <p:nvPr/>
              </p:nvSpPr>
              <p:spPr>
                <a:xfrm>
                  <a:off x="2713704" y="3648571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E13A64-D133-431C-9311-7EE094BB48D1}"/>
                  </a:ext>
                </a:extLst>
              </p:cNvPr>
              <p:cNvSpPr txBox="1"/>
              <p:nvPr/>
            </p:nvSpPr>
            <p:spPr>
              <a:xfrm>
                <a:off x="5707625" y="4343968"/>
                <a:ext cx="7767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⊕</a:t>
                </a:r>
                <a:endPara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7EE39D-D652-49CD-8A05-2453759B72DE}"/>
                </a:ext>
              </a:extLst>
            </p:cNvPr>
            <p:cNvSpPr txBox="1"/>
            <p:nvPr/>
          </p:nvSpPr>
          <p:spPr>
            <a:xfrm>
              <a:off x="2443702" y="3675529"/>
              <a:ext cx="2398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Your Data: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AC6EF2-0AF7-4DF8-A372-27627B07EA40}"/>
                </a:ext>
              </a:extLst>
            </p:cNvPr>
            <p:cNvSpPr txBox="1"/>
            <p:nvPr/>
          </p:nvSpPr>
          <p:spPr>
            <a:xfrm>
              <a:off x="2269167" y="4899528"/>
              <a:ext cx="2573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Keystream: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3B4525-DB34-40D3-BFEA-32A9385CA6A8}"/>
                </a:ext>
              </a:extLst>
            </p:cNvPr>
            <p:cNvSpPr txBox="1"/>
            <p:nvPr/>
          </p:nvSpPr>
          <p:spPr>
            <a:xfrm>
              <a:off x="2368168" y="6077594"/>
              <a:ext cx="24741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Encrypted: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664D7A2-D9E4-49A0-811E-A2BF302F7B3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99460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</p:txBody>
      </p:sp>
    </p:spTree>
    <p:extLst>
      <p:ext uri="{BB962C8B-B14F-4D97-AF65-F5344CB8AC3E}">
        <p14:creationId xmlns:p14="http://schemas.microsoft.com/office/powerpoint/2010/main" val="3744451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9ADE15-85C6-4D69-8F89-6BADBA9DEB4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67152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BE394-485D-4471-80C3-496D004BD96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06642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Software/energy efficient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ChaCha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Salsa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4E3C0-8E43-41C0-A464-7143741C1D84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3888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Software/energy efficient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ChaCha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Salsa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Tweakable overwrite-resistant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1304EF-4DFB-45B1-9653-561CBAF8A74E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04268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Software/energy efficient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ChaCha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Salsa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Tweakable overwrite-resistant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Freestyle</a:t>
            </a:r>
          </a:p>
          <a:p>
            <a:pPr marL="10287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Hardware-accelerated and other interesting ciphers</a:t>
            </a:r>
          </a:p>
          <a:p>
            <a:pPr marL="14859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Reduced-round </a:t>
            </a:r>
            <a:r>
              <a:rPr lang="en-US" sz="3600" dirty="0" err="1">
                <a:solidFill>
                  <a:prstClr val="black"/>
                </a:solidFill>
              </a:rPr>
              <a:t>ChaCha</a:t>
            </a:r>
            <a:r>
              <a:rPr lang="en-US" sz="3600" dirty="0">
                <a:solidFill>
                  <a:prstClr val="black"/>
                </a:solidFill>
              </a:rPr>
              <a:t> (e.g. ARM Neon </a:t>
            </a:r>
            <a:r>
              <a:rPr lang="en-US" sz="3600" dirty="0" err="1">
                <a:solidFill>
                  <a:prstClr val="black"/>
                </a:solidFill>
              </a:rPr>
              <a:t>impl</a:t>
            </a:r>
            <a:r>
              <a:rPr lang="en-US" sz="3600" dirty="0">
                <a:solidFill>
                  <a:prstClr val="black"/>
                </a:solidFill>
              </a:rPr>
              <a:t>)</a:t>
            </a:r>
          </a:p>
          <a:p>
            <a:pPr marL="14859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CTR mode block ciphers (e.g. AES-CTR)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A608E-4C21-4D3E-A6DF-323D586B77B1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333928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Switch Ciphers, Problem Solved?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52C357-D363-4B35-BE6F-22C9F5AD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5308" y="1295400"/>
            <a:ext cx="4681384" cy="54616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E0F75-7062-408C-8FE1-EC57EE12116A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237156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two big problems with using stream ciphers for FDE: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27CF3-70D7-45E3-B8F7-E75590F77BB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06663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two big problems with using stream ciphers for FDE: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confidentiality can be trivially violated with overwrites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E7D77-16B3-49B3-8CB2-074D243066A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725677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two big problems with using stream ciphers for FDE: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confidentiality can be trivially violated with overwrites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Rolling back the system to a previously valid state also leads to confidentiality violations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B7B179-F97B-4F12-BA22-3F1B9EC557F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599442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129683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Cipher characteristics we trade off include: energy use, system perf, and security guarantees of the cipher (e.g. key length, computation time, hardness)</a:t>
            </a:r>
          </a:p>
        </p:txBody>
      </p:sp>
    </p:spTree>
    <p:extLst>
      <p:ext uri="{BB962C8B-B14F-4D97-AF65-F5344CB8AC3E}">
        <p14:creationId xmlns:p14="http://schemas.microsoft.com/office/powerpoint/2010/main" val="1964623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0D2D8-D06B-4E0E-8937-2C7DFAA5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11" y="2208432"/>
            <a:ext cx="1229976" cy="1239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94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0D2D8-D06B-4E0E-8937-2C7DFAA5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11" y="2208432"/>
            <a:ext cx="1229976" cy="1239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35F378-1E05-4C1C-AFB2-BE9EA5D36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48" y="2940348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96E99A6-46EA-4707-9B28-1C6575E1E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6780" y="322596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F89FD-89FF-42D8-BDB2-253FE6A6BA72}"/>
              </a:ext>
            </a:extLst>
          </p:cNvPr>
          <p:cNvSpPr txBox="1"/>
          <p:nvPr/>
        </p:nvSpPr>
        <p:spPr>
          <a:xfrm>
            <a:off x="4147227" y="2940348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⊕   =&gt;</a:t>
            </a:r>
            <a:endParaRPr kumimoji="0" lang="en-US" sz="23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30524-6AE8-4C00-8E78-42DBF35F6E65}"/>
              </a:ext>
            </a:extLst>
          </p:cNvPr>
          <p:cNvSpPr txBox="1"/>
          <p:nvPr/>
        </p:nvSpPr>
        <p:spPr>
          <a:xfrm>
            <a:off x="9051572" y="3910604"/>
            <a:ext cx="112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</a:t>
            </a:r>
          </a:p>
        </p:txBody>
      </p:sp>
    </p:spTree>
    <p:extLst>
      <p:ext uri="{BB962C8B-B14F-4D97-AF65-F5344CB8AC3E}">
        <p14:creationId xmlns:p14="http://schemas.microsoft.com/office/powerpoint/2010/main" val="142481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7BDE0-672E-4354-ACEE-E29060F8AF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8" b="-2205"/>
          <a:stretch/>
        </p:blipFill>
        <p:spPr>
          <a:xfrm>
            <a:off x="2593050" y="2292513"/>
            <a:ext cx="1448969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F5B062-B574-4255-8C58-7B7E921B44A7}"/>
              </a:ext>
            </a:extLst>
          </p:cNvPr>
          <p:cNvSpPr txBox="1"/>
          <p:nvPr/>
        </p:nvSpPr>
        <p:spPr>
          <a:xfrm>
            <a:off x="804391" y="381076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(the same)</a:t>
            </a:r>
          </a:p>
        </p:txBody>
      </p:sp>
    </p:spTree>
    <p:extLst>
      <p:ext uri="{BB962C8B-B14F-4D97-AF65-F5344CB8AC3E}">
        <p14:creationId xmlns:p14="http://schemas.microsoft.com/office/powerpoint/2010/main" val="2373359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96E99A6-46EA-4707-9B28-1C6575E1E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6780" y="322596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F89FD-89FF-42D8-BDB2-253FE6A6BA72}"/>
              </a:ext>
            </a:extLst>
          </p:cNvPr>
          <p:cNvSpPr txBox="1"/>
          <p:nvPr/>
        </p:nvSpPr>
        <p:spPr>
          <a:xfrm>
            <a:off x="4147227" y="2940348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⊕   =&gt;</a:t>
            </a:r>
            <a:endParaRPr kumimoji="0" lang="en-US" sz="23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30524-6AE8-4C00-8E78-42DBF35F6E65}"/>
              </a:ext>
            </a:extLst>
          </p:cNvPr>
          <p:cNvSpPr txBox="1"/>
          <p:nvPr/>
        </p:nvSpPr>
        <p:spPr>
          <a:xfrm>
            <a:off x="9051572" y="3910604"/>
            <a:ext cx="124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F7BDE0-672E-4354-ACEE-E29060F8AF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8" b="-2205"/>
          <a:stretch/>
        </p:blipFill>
        <p:spPr>
          <a:xfrm>
            <a:off x="2593050" y="2292513"/>
            <a:ext cx="1448969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F5B062-B574-4255-8C58-7B7E921B44A7}"/>
              </a:ext>
            </a:extLst>
          </p:cNvPr>
          <p:cNvSpPr txBox="1"/>
          <p:nvPr/>
        </p:nvSpPr>
        <p:spPr>
          <a:xfrm>
            <a:off x="804391" y="381076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(the same)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94C1D7-10AD-4275-888F-E2A465B99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44" y="2900885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144547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E0F4B-6188-4B20-8822-B9C3D64A30BA}"/>
              </a:ext>
            </a:extLst>
          </p:cNvPr>
          <p:cNvSpPr txBox="1"/>
          <p:nvPr/>
        </p:nvSpPr>
        <p:spPr>
          <a:xfrm>
            <a:off x="3209203" y="3151845"/>
            <a:ext cx="4379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d’ ⊕ pad = c’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7AD8CC-DDEE-4979-BEA8-469FE7EE2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3953613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CBF8B2-5C33-4B3E-8FC9-8A574DA35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2202803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A2C17-CF75-4396-929E-5070A1DCE863}"/>
              </a:ext>
            </a:extLst>
          </p:cNvPr>
          <p:cNvSpPr txBox="1"/>
          <p:nvPr/>
        </p:nvSpPr>
        <p:spPr>
          <a:xfrm>
            <a:off x="114299" y="2468734"/>
            <a:ext cx="3312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Write: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B33E9-B161-453A-8591-13108A8038CC}"/>
              </a:ext>
            </a:extLst>
          </p:cNvPr>
          <p:cNvSpPr txBox="1"/>
          <p:nvPr/>
        </p:nvSpPr>
        <p:spPr>
          <a:xfrm>
            <a:off x="114299" y="4226071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B1824-3D69-437E-8C54-7DCB39F61B4B}"/>
              </a:ext>
            </a:extLst>
          </p:cNvPr>
          <p:cNvSpPr txBox="1"/>
          <p:nvPr/>
        </p:nvSpPr>
        <p:spPr>
          <a:xfrm>
            <a:off x="261262" y="4041405"/>
            <a:ext cx="217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(i.e. same keystream)</a:t>
            </a:r>
          </a:p>
        </p:txBody>
      </p:sp>
    </p:spTree>
    <p:extLst>
      <p:ext uri="{BB962C8B-B14F-4D97-AF65-F5344CB8AC3E}">
        <p14:creationId xmlns:p14="http://schemas.microsoft.com/office/powerpoint/2010/main" val="3188118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6F0225-233A-4197-9484-4F4A4D9D5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93" y="3195983"/>
            <a:ext cx="1292662" cy="1209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E0F4B-6188-4B20-8822-B9C3D64A30BA}"/>
              </a:ext>
            </a:extLst>
          </p:cNvPr>
          <p:cNvSpPr txBox="1"/>
          <p:nvPr/>
        </p:nvSpPr>
        <p:spPr>
          <a:xfrm>
            <a:off x="3209203" y="3151845"/>
            <a:ext cx="4379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d’ ⊕ pad = c’</a:t>
            </a:r>
          </a:p>
        </p:txBody>
      </p:sp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92E28FCC-CE37-4AD5-9C62-843966A13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6517" y="3343501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7AD8CC-DDEE-4979-BEA8-469FE7EE2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3953613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CBF8B2-5C33-4B3E-8FC9-8A574DA35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2202803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A2C17-CF75-4396-929E-5070A1DCE863}"/>
              </a:ext>
            </a:extLst>
          </p:cNvPr>
          <p:cNvSpPr txBox="1"/>
          <p:nvPr/>
        </p:nvSpPr>
        <p:spPr>
          <a:xfrm>
            <a:off x="114299" y="2468734"/>
            <a:ext cx="3312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Write: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B33E9-B161-453A-8591-13108A8038CC}"/>
              </a:ext>
            </a:extLst>
          </p:cNvPr>
          <p:cNvSpPr txBox="1"/>
          <p:nvPr/>
        </p:nvSpPr>
        <p:spPr>
          <a:xfrm>
            <a:off x="114299" y="4226071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B1824-3D69-437E-8C54-7DCB39F61B4B}"/>
              </a:ext>
            </a:extLst>
          </p:cNvPr>
          <p:cNvSpPr txBox="1"/>
          <p:nvPr/>
        </p:nvSpPr>
        <p:spPr>
          <a:xfrm>
            <a:off x="261262" y="4041405"/>
            <a:ext cx="217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(i.e. same keystream)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31FDA1-0A2B-4E2D-B853-36555FF10B87}"/>
              </a:ext>
            </a:extLst>
          </p:cNvPr>
          <p:cNvSpPr txBox="1"/>
          <p:nvPr/>
        </p:nvSpPr>
        <p:spPr>
          <a:xfrm>
            <a:off x="5218941" y="3195983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⊕   =&gt;</a:t>
            </a:r>
            <a:endParaRPr kumimoji="0" lang="en-US" sz="23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92AF1A-29FD-4747-BB78-20E68F25E994}"/>
              </a:ext>
            </a:extLst>
          </p:cNvPr>
          <p:cNvSpPr txBox="1"/>
          <p:nvPr/>
        </p:nvSpPr>
        <p:spPr>
          <a:xfrm>
            <a:off x="9879120" y="4111715"/>
            <a:ext cx="138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 BROKEN!</a:t>
            </a:r>
          </a:p>
        </p:txBody>
      </p:sp>
    </p:spTree>
    <p:extLst>
      <p:ext uri="{BB962C8B-B14F-4D97-AF65-F5344CB8AC3E}">
        <p14:creationId xmlns:p14="http://schemas.microsoft.com/office/powerpoint/2010/main" val="2015312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solution: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“rekey” the keystream on every overwrite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925647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solution: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“rekey” the keystream on every overwrite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 problem: rekeying is expensive!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3937838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solution: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“rekey” the keystream on every overwrite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 problem: rekeying is expensive!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 of ~17,000 write ops, EXT4 makes ~10,000 overwrites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10,000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expensive operation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performance degradation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expense negates perf benefit of the stream cipher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1262984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  <a:latin typeface="Calibri" panose="020F0502020204030204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B1064-5C7A-45CB-90A4-D5705206D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176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Cipher characteristics we trade off include: energy use, system perf, and security guarantees of the cipher (e.g. key length, computation time, hardness)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constructions</a:t>
            </a:r>
          </a:p>
        </p:txBody>
      </p:sp>
    </p:spTree>
    <p:extLst>
      <p:ext uri="{BB962C8B-B14F-4D97-AF65-F5344CB8AC3E}">
        <p14:creationId xmlns:p14="http://schemas.microsoft.com/office/powerpoint/2010/main" val="3438949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78415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 the system to a previous valid 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44217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 the system to a previous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 writes as normal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25660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 the system to a previous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 writes as normal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(XOR) encrypted snapshot with current “encrypted” state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AS AN OVERWRITE!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8641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media1.popsugar-assets.com/files/thumbor/7lVJ3TrBH33sT1SEAGPTUA0VUYk/fit-in/2048xorig/filters:format_auto-!!-:strip_icc-!!-/2014/10/17/173/n/24155406/a9357d1ad4d63849_42-60412029.jpg">
            <a:extLst>
              <a:ext uri="{FF2B5EF4-FFF2-40B4-BE49-F238E27FC236}">
                <a16:creationId xmlns:a16="http://schemas.microsoft.com/office/drawing/2014/main" id="{B47E70CA-8D72-4BEC-8215-B4C3FC1D4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FD4405C-C1F2-4A2A-B11E-E1E3FB7C96C6}"/>
              </a:ext>
            </a:extLst>
          </p:cNvPr>
          <p:cNvSpPr/>
          <p:nvPr/>
        </p:nvSpPr>
        <p:spPr>
          <a:xfrm rot="12368300">
            <a:off x="-459198" y="2889518"/>
            <a:ext cx="4714851" cy="4239755"/>
          </a:xfrm>
          <a:prstGeom prst="wedgeEllipseCallout">
            <a:avLst>
              <a:gd name="adj1" fmla="val -20087"/>
              <a:gd name="adj2" fmla="val 9604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E87C6-011F-49D1-9050-1B1E32C57EB8}"/>
              </a:ext>
            </a:extLst>
          </p:cNvPr>
          <p:cNvSpPr txBox="1"/>
          <p:nvPr/>
        </p:nvSpPr>
        <p:spPr>
          <a:xfrm>
            <a:off x="-100529" y="3367557"/>
            <a:ext cx="3997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only use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cipher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Drive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Encryption!</a:t>
            </a:r>
          </a:p>
        </p:txBody>
      </p:sp>
    </p:spTree>
    <p:extLst>
      <p:ext uri="{BB962C8B-B14F-4D97-AF65-F5344CB8AC3E}">
        <p14:creationId xmlns:p14="http://schemas.microsoft.com/office/powerpoint/2010/main" val="2586393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Old Assumption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are faster…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but the overhead of dealing with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negates any potential perf benefit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Hence, AES-XTS is the industry standard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DEBDD-8B20-495E-98FA-AF9753FC0417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356352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Old Assumption: </a:t>
            </a:r>
            <a:r>
              <a:rPr kumimoji="0" lang="en-US" sz="6000" i="0" u="sng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insight: two technology trends invalidate old assumption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52D591-A5B5-43D9-8009-F909ED8B1D5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20708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</a:rPr>
              <a:t>the Old Assumption: </a:t>
            </a:r>
            <a:r>
              <a:rPr lang="en-US" sz="6000" u="sng" cap="all" dirty="0">
                <a:ln w="3175" cmpd="sng">
                  <a:noFill/>
                </a:ln>
                <a:solidFill>
                  <a:srgbClr val="D24726"/>
                </a:solidFill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insight: two technology trends invalidate old assumption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Non-volatile flash memory as secondary storage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Governed by Flash Translation Layer (FTL)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FTL tends to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overwriting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cells (wear-leveling)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F28CAC-E2E2-4875-8B22-4996730AD7B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282575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</a:rPr>
              <a:t>the Old Assumption: </a:t>
            </a:r>
            <a:r>
              <a:rPr lang="en-US" sz="6000" u="sng" cap="all" dirty="0">
                <a:ln w="3175" cmpd="sng">
                  <a:noFill/>
                </a:ln>
                <a:solidFill>
                  <a:srgbClr val="D24726"/>
                </a:solidFill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insight: two technology trends invalidate old assumption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Non-volatile flash memory as secondary storage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Governed by Flash Translation Layer (FTL)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FTL tends to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overwriting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cells (wear-leveling)</a:t>
            </a:r>
          </a:p>
          <a:p>
            <a:pPr marL="4572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Proliferation of secure hardware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implemented by nearly all computer and mobile device manufacturers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hardware allows us to actively version system state and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 rollbacks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B2CDD-3BA9-404F-A476-A891CAC96F3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233167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1" y="121427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FTL &lt;=&gt; LFS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0EAD-F44D-40CD-90E5-5755883EDAC1}"/>
              </a:ext>
            </a:extLst>
          </p:cNvPr>
          <p:cNvGrpSpPr/>
          <p:nvPr/>
        </p:nvGrpSpPr>
        <p:grpSpPr>
          <a:xfrm>
            <a:off x="3751118" y="2030585"/>
            <a:ext cx="4689764" cy="4689764"/>
            <a:chOff x="4104409" y="1946563"/>
            <a:chExt cx="4689764" cy="4689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99F0511-F294-4089-BCBB-294927E26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04409" y="1946563"/>
              <a:ext cx="4689764" cy="46897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CE2A5D-231E-46A2-92AA-04A6D7820BFB}"/>
                </a:ext>
              </a:extLst>
            </p:cNvPr>
            <p:cNvSpPr txBox="1"/>
            <p:nvPr/>
          </p:nvSpPr>
          <p:spPr>
            <a:xfrm>
              <a:off x="4667066" y="4106779"/>
              <a:ext cx="3564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FTL = LFS = append-only writes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(naturally avoids overwrites)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33A5C-2640-432A-A879-1581B6DD8F6E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FTL operates like a Log-structured File System (LFS)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28056-7F65-44E6-992D-2CCCC795FCD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55306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Cipher characteristics we trade off include: energy use, system perf, and security guarantees of the cipher (e.g. key length, computation time, hardness)</a:t>
            </a:r>
          </a:p>
          <a:p>
            <a:pPr lvl="1"/>
            <a:endParaRPr lang="en-US" sz="2400" dirty="0">
              <a:solidFill>
                <a:srgbClr val="DB5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constructions</a:t>
            </a:r>
          </a:p>
        </p:txBody>
      </p:sp>
    </p:spTree>
    <p:extLst>
      <p:ext uri="{BB962C8B-B14F-4D97-AF65-F5344CB8AC3E}">
        <p14:creationId xmlns:p14="http://schemas.microsoft.com/office/powerpoint/2010/main" val="1325781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1" y="121427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LFS Makes Few Overwrites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D8BE5F-24C3-4253-A74E-89D33889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4" t="36201" r="5777" b="16846"/>
          <a:stretch/>
        </p:blipFill>
        <p:spPr>
          <a:xfrm>
            <a:off x="472983" y="1951703"/>
            <a:ext cx="11246034" cy="3785280"/>
          </a:xfrm>
          <a:prstGeom prst="rect">
            <a:avLst/>
          </a:prstGeom>
        </p:spPr>
      </p:pic>
      <p:sp>
        <p:nvSpPr>
          <p:cNvPr id="9" name="Double Brace 8">
            <a:extLst>
              <a:ext uri="{FF2B5EF4-FFF2-40B4-BE49-F238E27FC236}">
                <a16:creationId xmlns:a16="http://schemas.microsoft.com/office/drawing/2014/main" id="{C095BA82-EF86-49A2-9225-CD5C29A21AE8}"/>
              </a:ext>
            </a:extLst>
          </p:cNvPr>
          <p:cNvSpPr/>
          <p:nvPr/>
        </p:nvSpPr>
        <p:spPr>
          <a:xfrm>
            <a:off x="10476274" y="3485535"/>
            <a:ext cx="1313641" cy="1848465"/>
          </a:xfrm>
          <a:prstGeom prst="bracePair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4D4B5-9219-4574-B1A3-C272D3494EE7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129566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Actively Versioning System State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allows us to actively version system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BB0BA9-EA79-4F89-A0FD-5F98D59E5A1D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729164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Actively Versioning System State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allows us to actively version system state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Accomplished with fast secure monotonic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3BEF3-0E50-4C59-A439-1B4AB148AA45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948795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Actively Versioning System State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allows us to actively version system state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Accomplished with fast secure monotonic counters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hardware counters cannot be rolled back!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D48E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5A7886-7DCC-4C4A-9BD1-331A807B016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176957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0A4027F-9EA8-46BB-A200-14EDDDEF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517" y="2600493"/>
            <a:ext cx="3028475" cy="30284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Grand Solution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961471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Leveraging the trends, we proposed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drop-in replacement for AES-backed FDE providers such as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instead of the AES-XTS block cipher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an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LFS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avoid overwrites and rekeying penalties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monotonic counters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prevent rollbacks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8AAB11-A4FB-49F5-8D49-DC940C52A0E3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102684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Confidentiality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AES block cipher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ChaCha20 stream cipher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6395-C67A-4F8F-A4FD-D0ED2A4AD72A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787760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Confidentiality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AES block cipher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ChaCha20 stream cipher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(many-time pad)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N/A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append-only write property of FTL/LFS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1ADF1-B02D-4059-BB4B-BB18324482A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020564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 (continued)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N/A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secure monotonic counters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2D51A-C1C6-4770-8F2F-0E108EF23AD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055421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 (continued)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N/A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secure monotonic counters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Integrity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hopefully the user is paying attention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hashing scheme to tie system state to counter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6251AC-AE71-42E4-983F-82EECA77A773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54497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Performance Win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2894A-2659-4651-A1A0-E93D607F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9" y="1313323"/>
            <a:ext cx="6987107" cy="5544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87A32-F3F0-4ABB-A568-04057F88A6B9}"/>
              </a:ext>
            </a:extLst>
          </p:cNvPr>
          <p:cNvSpPr txBox="1"/>
          <p:nvPr/>
        </p:nvSpPr>
        <p:spPr>
          <a:xfrm>
            <a:off x="7998542" y="1465719"/>
            <a:ext cx="396145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harmonic mean: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1.7x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reads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1.3x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writes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5700-05F9-4ABE-B5B1-BBC4FC3C9B6A}"/>
              </a:ext>
            </a:extLst>
          </p:cNvPr>
          <p:cNvSpPr txBox="1"/>
          <p:nvPr/>
        </p:nvSpPr>
        <p:spPr>
          <a:xfrm>
            <a:off x="7998542" y="3766381"/>
            <a:ext cx="4079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setup: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Odroid XU3 ARM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big.LITTLE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eMMC 5.0HS400 backing store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E3B71-1210-41DF-9C3D-F371EDB5FCA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091973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0" y="137369"/>
            <a:ext cx="12191999" cy="889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 defTabSz="914400">
              <a:lnSpc>
                <a:spcPct val="90000"/>
              </a:lnSpc>
              <a:defRPr/>
            </a:pPr>
            <a:r>
              <a:rPr lang="en-US" sz="6000" b="1" dirty="0">
                <a:solidFill>
                  <a:srgbClr val="D24726"/>
                </a:solidFill>
              </a:rPr>
              <a:t>FULL DRIVE </a:t>
            </a:r>
            <a:r>
              <a:rPr lang="en-US" sz="6000" dirty="0">
                <a:solidFill>
                  <a:srgbClr val="D24726"/>
                </a:solidFill>
              </a:rPr>
              <a:t>(DISK) </a:t>
            </a:r>
            <a:r>
              <a:rPr lang="en-US" sz="6000" b="1" dirty="0">
                <a:solidFill>
                  <a:srgbClr val="D24726"/>
                </a:solidFill>
              </a:rPr>
              <a:t>ENCRYPTION?</a:t>
            </a:r>
          </a:p>
        </p:txBody>
      </p:sp>
      <p:pic>
        <p:nvPicPr>
          <p:cNvPr id="13" name="Content Placeholder 6" descr="An encrypted disk">
            <a:extLst>
              <a:ext uri="{FF2B5EF4-FFF2-40B4-BE49-F238E27FC236}">
                <a16:creationId xmlns:a16="http://schemas.microsoft.com/office/drawing/2014/main" id="{F81E4151-8123-4665-9D58-D15D7B38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1" y="2082727"/>
            <a:ext cx="3208139" cy="2692545"/>
          </a:xfrm>
          <a:prstGeom prst="rect">
            <a:avLst/>
          </a:prstGeom>
        </p:spPr>
      </p:pic>
      <p:pic>
        <p:nvPicPr>
          <p:cNvPr id="1026" name="Picture 2" descr="http://c3.thejournal.ie/media/2015/09/locked-out-of-your-phone-390x285.jpg">
            <a:extLst>
              <a:ext uri="{FF2B5EF4-FFF2-40B4-BE49-F238E27FC236}">
                <a16:creationId xmlns:a16="http://schemas.microsoft.com/office/drawing/2014/main" id="{A0509FC4-6BF2-4C09-9EDC-7BD5978A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2" y="2082727"/>
            <a:ext cx="3684535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unelmedia.com/wp-content/uploads/2014/07/usb-encryption.jpg">
            <a:extLst>
              <a:ext uri="{FF2B5EF4-FFF2-40B4-BE49-F238E27FC236}">
                <a16:creationId xmlns:a16="http://schemas.microsoft.com/office/drawing/2014/main" id="{BCCA2862-32C3-4D96-9687-764CEF91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30" y="2082727"/>
            <a:ext cx="2767659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0DF100-A9AC-4FCE-8CA6-19C1E0C89F8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224161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Performance Win (Random IO)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2894A-2659-4651-A1A0-E93D607F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9" y="1313323"/>
            <a:ext cx="6987107" cy="5544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87A32-F3F0-4ABB-A568-04057F88A6B9}"/>
              </a:ext>
            </a:extLst>
          </p:cNvPr>
          <p:cNvSpPr txBox="1"/>
          <p:nvPr/>
        </p:nvSpPr>
        <p:spPr>
          <a:xfrm>
            <a:off x="7998542" y="1465719"/>
            <a:ext cx="396145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harmonic mean: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1.7x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reads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1.3x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writes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5700-05F9-4ABE-B5B1-BBC4FC3C9B6A}"/>
              </a:ext>
            </a:extLst>
          </p:cNvPr>
          <p:cNvSpPr txBox="1"/>
          <p:nvPr/>
        </p:nvSpPr>
        <p:spPr>
          <a:xfrm>
            <a:off x="7998542" y="3766381"/>
            <a:ext cx="4079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setup: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Odroid XU3 ARM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big.LITTLE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eMMC 5.0HS400 backing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7C18C-4050-4CCD-A736-BF914210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11" y="2031172"/>
            <a:ext cx="6792932" cy="4781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A63351-9D0E-4A3F-AD06-08D3C92FD587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306749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Accelerated AES?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3105835"/>
            <a:ext cx="119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about hardware support for AES (i.e. AES-NI?)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731303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AES</a:t>
            </a: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Block Cipher In </a:t>
            </a:r>
            <a:r>
              <a:rPr kumimoji="0" lang="en-US" sz="6000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CTR</a:t>
            </a: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Mode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1ACD39-7AFC-44B2-97F3-C6DB9AF7A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4" t="13046" r="15650" b="7598"/>
          <a:stretch/>
        </p:blipFill>
        <p:spPr>
          <a:xfrm>
            <a:off x="2699534" y="1294418"/>
            <a:ext cx="6792932" cy="5553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A1F322-328F-4C50-84E8-174AC6E1DD40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468752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about other stream ciphers?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3105835"/>
            <a:ext cx="119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can we do with ciphers other than ChaCha20?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9877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Cipher characteristics we trade off include: energy use, system perf, and security guarantees of the cipher (e.g. key length, computation time, hardness)</a:t>
            </a:r>
          </a:p>
          <a:p>
            <a:pPr lvl="1"/>
            <a:endParaRPr lang="en-US" sz="2400" dirty="0">
              <a:solidFill>
                <a:srgbClr val="DB5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constructions</a:t>
            </a:r>
          </a:p>
        </p:txBody>
      </p:sp>
    </p:spTree>
    <p:extLst>
      <p:ext uri="{BB962C8B-B14F-4D97-AF65-F5344CB8AC3E}">
        <p14:creationId xmlns:p14="http://schemas.microsoft.com/office/powerpoint/2010/main" val="3888949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BEYOND CHACHA20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30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Cipher characteristics we trade off include: energy use, system perf, and security guarantees of the cipher (e.g. key length, computation time, hardness)</a:t>
            </a:r>
          </a:p>
          <a:p>
            <a:pPr lvl="1"/>
            <a:endParaRPr lang="en-US" sz="2400" dirty="0">
              <a:solidFill>
                <a:srgbClr val="DB5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constructions</a:t>
            </a:r>
          </a:p>
        </p:txBody>
      </p:sp>
    </p:spTree>
    <p:extLst>
      <p:ext uri="{BB962C8B-B14F-4D97-AF65-F5344CB8AC3E}">
        <p14:creationId xmlns:p14="http://schemas.microsoft.com/office/powerpoint/2010/main" val="36757748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 Formal model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146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B47DC31-EE68-48D8-9468-C2B842A238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SB I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A9E837-1CF3-4923-8E30-94AB8B4C21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54842DC-5569-4421-BEE9-EC5D80DF6E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82249" y="431530"/>
            <a:ext cx="2118502" cy="207563"/>
          </a:xfrm>
        </p:spPr>
        <p:txBody>
          <a:bodyPr>
            <a:noAutofit/>
          </a:bodyPr>
          <a:lstStyle/>
          <a:p>
            <a:r>
              <a:rPr lang="en-US" dirty="0"/>
              <a:t>INITIAL EXPERIMENTS</a:t>
            </a:r>
            <a:endParaRPr lang="ru-R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90D17E-2D62-4E5F-B6C7-0013360629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18560" y="629506"/>
            <a:ext cx="1845878" cy="137062"/>
          </a:xfrm>
        </p:spPr>
        <p:txBody>
          <a:bodyPr>
            <a:noAutofit/>
          </a:bodyPr>
          <a:lstStyle/>
          <a:p>
            <a:r>
              <a:rPr lang="en-US" sz="900" dirty="0"/>
              <a:t>Literature review and data gathering</a:t>
            </a:r>
            <a:endParaRPr lang="ru-RU" sz="9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E894C19-9FAB-43B1-85B9-CB0B890E7C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368F96B-C4DE-44C0-B817-D7856E6752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422681" y="2025874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THREAT MODELING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B1980E-9DD3-42DE-8F61-F99D5543C47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74075" y="2206034"/>
            <a:ext cx="2223340" cy="180628"/>
          </a:xfrm>
        </p:spPr>
        <p:txBody>
          <a:bodyPr>
            <a:noAutofit/>
          </a:bodyPr>
          <a:lstStyle/>
          <a:p>
            <a:r>
              <a:rPr lang="en-US" sz="900" dirty="0"/>
              <a:t>Address threats to stream cipher based FDE</a:t>
            </a:r>
            <a:endParaRPr lang="ru-RU" sz="9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1962F0-0A0F-4FC2-9E69-6265A830C4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B193253-F94A-4164-AE5D-6B3931AE17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55391" y="437795"/>
            <a:ext cx="1790093" cy="204276"/>
          </a:xfrm>
        </p:spPr>
        <p:txBody>
          <a:bodyPr>
            <a:noAutofit/>
          </a:bodyPr>
          <a:lstStyle/>
          <a:p>
            <a:r>
              <a:rPr lang="en-US" dirty="0"/>
              <a:t>IMPLEMENTATION</a:t>
            </a:r>
            <a:endParaRPr lang="ru-R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74B2B85-AD22-4077-83F1-E8A029BDD2A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50108" y="639093"/>
            <a:ext cx="2289091" cy="184285"/>
          </a:xfrm>
        </p:spPr>
        <p:txBody>
          <a:bodyPr>
            <a:noAutofit/>
          </a:bodyPr>
          <a:lstStyle/>
          <a:p>
            <a:r>
              <a:rPr lang="en-US" sz="900" dirty="0"/>
              <a:t>6000+ LoC solution and experimental setup</a:t>
            </a:r>
            <a:endParaRPr lang="ru-RU" sz="9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6E260A-6B73-4483-8F8B-5B22E648BF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4F2613F-DCC0-4A1F-9B48-C279DDE0C20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84677" y="2022880"/>
            <a:ext cx="1970522" cy="210264"/>
          </a:xfrm>
        </p:spPr>
        <p:txBody>
          <a:bodyPr>
            <a:noAutofit/>
          </a:bodyPr>
          <a:lstStyle/>
          <a:p>
            <a:r>
              <a:rPr lang="en-US" dirty="0"/>
              <a:t>FOUNDATIONAL PAPER</a:t>
            </a:r>
            <a:endParaRPr lang="ru-R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7BB4E68-6401-4C98-8572-F315F0392AD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106872" y="2227374"/>
            <a:ext cx="1726129" cy="176047"/>
          </a:xfrm>
        </p:spPr>
        <p:txBody>
          <a:bodyPr>
            <a:normAutofit/>
          </a:bodyPr>
          <a:lstStyle/>
          <a:p>
            <a:r>
              <a:rPr lang="en-US" sz="900" dirty="0"/>
              <a:t>ASPLOS 2018</a:t>
            </a:r>
            <a:endParaRPr lang="ru-RU" sz="9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47846D-FA06-4686-A47D-5A668FD95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dirty="0"/>
              <a:t>SB II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06A44-50E7-4C10-ABF1-71CE55A094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5D376EC-609C-46F1-A4A6-22B3BCBA97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105170" y="4073394"/>
            <a:ext cx="1892555" cy="204276"/>
          </a:xfrm>
        </p:spPr>
        <p:txBody>
          <a:bodyPr>
            <a:noAutofit/>
          </a:bodyPr>
          <a:lstStyle/>
          <a:p>
            <a:r>
              <a:rPr lang="en-US" dirty="0"/>
              <a:t>CIPHER ABSTRACTION</a:t>
            </a:r>
            <a:endParaRPr lang="ru-RU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F3490A6-CE9A-4C91-9932-EEF33F6A61D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105169" y="4275620"/>
            <a:ext cx="1892555" cy="204276"/>
          </a:xfrm>
        </p:spPr>
        <p:txBody>
          <a:bodyPr>
            <a:noAutofit/>
          </a:bodyPr>
          <a:lstStyle/>
          <a:p>
            <a:r>
              <a:rPr lang="en-US" sz="900" dirty="0"/>
              <a:t>Rebuild StrongBox for multiple ciphers</a:t>
            </a:r>
            <a:endParaRPr lang="ru-RU" sz="9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BD9AA2-DFE1-412D-BB95-7989BA1E60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B5D9C5D-1FCA-4D88-ADCB-481D203B846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CIPHER SWITCHING</a:t>
            </a:r>
            <a:endParaRPr lang="ru-RU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15B9CEB-0CEB-4050-8317-0807EADC0F0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Experiment with switch strategies</a:t>
            </a:r>
            <a:endParaRPr lang="ru-RU" sz="9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DFF132-912B-4B2B-B3E5-D1AB199B58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 lvl="0"/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7AEBAB8-BDEB-4E4A-B443-829D3C340CA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PARETO CURVES</a:t>
            </a:r>
            <a:endParaRPr lang="ru-RU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46FA574-2C1D-466A-8970-8B2776FA33D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Characterize tradeoff space</a:t>
            </a:r>
            <a:endParaRPr lang="ru-RU" sz="9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0DBC3-6438-47ED-BA7E-BBD7E08290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968" y="2914158"/>
            <a:ext cx="1044000" cy="1044000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00B050"/>
                </a:solidFill>
              </a:rPr>
              <a:t>4/2019</a:t>
            </a:r>
            <a:endParaRPr lang="ru-RU" sz="1400" dirty="0">
              <a:solidFill>
                <a:srgbClr val="00B050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1435C51-CB8E-41E5-8C00-34ADCC273A3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951450" y="2505648"/>
            <a:ext cx="1845878" cy="204276"/>
          </a:xfrm>
        </p:spPr>
        <p:txBody>
          <a:bodyPr>
            <a:noAutofit/>
          </a:bodyPr>
          <a:lstStyle/>
          <a:p>
            <a:r>
              <a:rPr lang="en-US" dirty="0"/>
              <a:t>USE CASE STUDIES</a:t>
            </a:r>
            <a:endParaRPr lang="ru-R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46F0E31-A00A-4287-813C-109216A5986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071197" y="2697623"/>
            <a:ext cx="1726129" cy="176047"/>
          </a:xfrm>
        </p:spPr>
        <p:txBody>
          <a:bodyPr>
            <a:normAutofit/>
          </a:bodyPr>
          <a:lstStyle/>
          <a:p>
            <a:r>
              <a:rPr lang="en-US" sz="900" dirty="0"/>
              <a:t>Study key tradeoff use cases</a:t>
            </a:r>
            <a:endParaRPr lang="ru-RU" sz="900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7C0ECD94-A4CB-4FB7-A7F7-AA32C0ED8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SB III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0624EF-8210-444B-9BC7-2C144038C2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5/2019</a:t>
            </a:r>
            <a:endParaRPr lang="ru-RU" sz="14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F4A9D67-1B01-4CF8-AC0D-C7E518691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RESEARCH</a:t>
            </a:r>
            <a:endParaRPr lang="ru-RU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7DFA977-B8C8-428F-BA2B-EFF078C726C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Literature review and organization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73D15E-3E59-4781-BA50-8D741A373A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6/2019</a:t>
            </a:r>
            <a:endParaRPr lang="ru-RU" sz="1400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183E534-6B6A-4814-BF59-57A6E38C5B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FORMALIZATION</a:t>
            </a:r>
            <a:endParaRPr lang="ru-RU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75CE6EC-954F-4DE1-BFD8-21E7D92FDE1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64856" y="6309786"/>
            <a:ext cx="2232559" cy="204276"/>
          </a:xfrm>
        </p:spPr>
        <p:txBody>
          <a:bodyPr>
            <a:noAutofit/>
          </a:bodyPr>
          <a:lstStyle/>
          <a:p>
            <a:r>
              <a:rPr lang="en-US" sz="900" dirty="0"/>
              <a:t>Constructing a useful theoretical framework</a:t>
            </a:r>
            <a:endParaRPr lang="ru-RU" sz="9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CEF7EF-E8CB-4008-A749-3586789460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8/2019</a:t>
            </a:r>
            <a:endParaRPr lang="ru-RU" sz="14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6FA5D30-6CB0-4EEA-AB74-670C4C1A6E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EVALUATION</a:t>
            </a:r>
            <a:endParaRPr lang="ru-RU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439FE52-3A9A-43A5-9827-31AEC68BEE7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652929" y="4758610"/>
            <a:ext cx="1939968" cy="140196"/>
          </a:xfrm>
        </p:spPr>
        <p:txBody>
          <a:bodyPr>
            <a:noAutofit/>
          </a:bodyPr>
          <a:lstStyle/>
          <a:p>
            <a:r>
              <a:rPr lang="en-US" sz="900" dirty="0"/>
              <a:t>Formal assessment of security models</a:t>
            </a:r>
            <a:endParaRPr lang="ru-RU" sz="900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15ADFC7-484C-4FB9-A3C1-CDAA545F73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12/2019</a:t>
            </a:r>
            <a:endParaRPr lang="ru-RU" sz="140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2CF05B5-E92D-4FD2-A21C-956D8E8321A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107656" y="6121335"/>
            <a:ext cx="1892555" cy="204276"/>
          </a:xfrm>
        </p:spPr>
        <p:txBody>
          <a:bodyPr>
            <a:noAutofit/>
          </a:bodyPr>
          <a:lstStyle/>
          <a:p>
            <a:r>
              <a:rPr lang="en-US" dirty="0"/>
              <a:t>CRYPTANALYSIS</a:t>
            </a:r>
            <a:endParaRPr lang="ru-RU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0E93532-CE49-4B9B-B7CE-189B4CACB36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943715" y="6322836"/>
            <a:ext cx="2054010" cy="176046"/>
          </a:xfrm>
        </p:spPr>
        <p:txBody>
          <a:bodyPr>
            <a:noAutofit/>
          </a:bodyPr>
          <a:lstStyle/>
          <a:p>
            <a:r>
              <a:rPr lang="en-US" sz="900" dirty="0"/>
              <a:t>Formal investigation versus e.g. XTS</a:t>
            </a:r>
            <a:endParaRPr lang="ru-RU" sz="900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0356F4D-EF6F-4CA4-9F12-1144AB06B63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!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03659-1C3C-40E5-BE1B-1DCC6A9C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3488" y="89727"/>
            <a:ext cx="2743200" cy="17671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TIMELINE: THE ROAD SO FAR</a:t>
            </a:r>
            <a:endParaRPr kumimoji="0" lang="ru-RU" sz="1200" b="1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7" name="Picture 5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B6E2FCC-49F4-4EBB-B3DF-A7B2655D1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3"/>
          <a:stretch/>
        </p:blipFill>
        <p:spPr>
          <a:xfrm>
            <a:off x="243598" y="2860822"/>
            <a:ext cx="610970" cy="624412"/>
          </a:xfrm>
          <a:prstGeom prst="rect">
            <a:avLst/>
          </a:prstGeom>
        </p:spPr>
      </p:pic>
      <p:pic>
        <p:nvPicPr>
          <p:cNvPr id="58" name="Picture 5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74A000E9-6801-42A3-B5FC-0C13F2D859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879"/>
          <a:stretch/>
        </p:blipFill>
        <p:spPr>
          <a:xfrm>
            <a:off x="243597" y="3687152"/>
            <a:ext cx="610971" cy="757997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1026" name="Picture 2" descr="Image result for nsf logo">
            <a:extLst>
              <a:ext uri="{FF2B5EF4-FFF2-40B4-BE49-F238E27FC236}">
                <a16:creationId xmlns:a16="http://schemas.microsoft.com/office/drawing/2014/main" id="{748483B9-57EE-443D-BCFE-CD25F537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38" y="4647067"/>
            <a:ext cx="732288" cy="7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21" grpId="0" build="p"/>
      <p:bldP spid="22" grpId="0" build="p"/>
      <p:bldP spid="11" grpId="0" build="p" animBg="1"/>
      <p:bldP spid="23" grpId="0" build="p"/>
      <p:bldP spid="24" grpId="0" build="p"/>
      <p:bldP spid="10" grpId="0" build="p" animBg="1"/>
      <p:bldP spid="25" grpId="0" build="p"/>
      <p:bldP spid="26" grpId="0" build="p"/>
      <p:bldP spid="9" grpId="0" build="p" animBg="1"/>
      <p:bldP spid="27" grpId="0" build="p"/>
      <p:bldP spid="28" grpId="0" build="p"/>
      <p:bldP spid="13" grpId="0" uiExpand="1" build="p" animBg="1"/>
      <p:bldP spid="35" grpId="0" build="p"/>
      <p:bldP spid="36" grpId="0" build="p"/>
      <p:bldP spid="14" grpId="0" build="p" animBg="1"/>
      <p:bldP spid="31" grpId="0" build="p"/>
      <p:bldP spid="32" grpId="0" build="p"/>
      <p:bldP spid="15" grpId="0" build="p" animBg="1"/>
      <p:bldP spid="33" grpId="0" build="p"/>
      <p:bldP spid="34" grpId="0" build="p"/>
      <p:bldP spid="12" grpId="0" build="p" animBg="1"/>
      <p:bldP spid="29" grpId="0" build="p"/>
      <p:bldP spid="30" grpId="0" build="p"/>
      <p:bldP spid="16" grpId="0" uiExpand="1" build="p" animBg="1"/>
      <p:bldP spid="37" grpId="0" build="p"/>
      <p:bldP spid="38" grpId="0" build="p"/>
      <p:bldP spid="18" grpId="0" build="p" animBg="1"/>
      <p:bldP spid="41" grpId="0" build="p"/>
      <p:bldP spid="42" grpId="0" build="p"/>
      <p:bldP spid="17" grpId="0" build="p" animBg="1"/>
      <p:bldP spid="39" grpId="0" build="p"/>
      <p:bldP spid="40" grpId="0" build="p"/>
      <p:bldP spid="46" grpId="0" build="p" animBg="1"/>
      <p:bldP spid="43" grpId="0" build="p"/>
      <p:bldP spid="44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PROJECT 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690688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Questions?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C05986D-7B70-497A-BD79-C78A612C6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3"/>
          <a:stretch/>
        </p:blipFill>
        <p:spPr>
          <a:xfrm>
            <a:off x="11349748" y="2860822"/>
            <a:ext cx="610970" cy="624412"/>
          </a:xfrm>
          <a:prstGeom prst="rect">
            <a:avLst/>
          </a:prstGeom>
        </p:spPr>
      </p:pic>
      <p:pic>
        <p:nvPicPr>
          <p:cNvPr id="5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379BA942-D03F-40A9-9B6A-D528EAA0E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879"/>
          <a:stretch/>
        </p:blipFill>
        <p:spPr>
          <a:xfrm>
            <a:off x="11349747" y="3687152"/>
            <a:ext cx="610971" cy="757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Image result for nsf logo">
            <a:extLst>
              <a:ext uri="{FF2B5EF4-FFF2-40B4-BE49-F238E27FC236}">
                <a16:creationId xmlns:a16="http://schemas.microsoft.com/office/drawing/2014/main" id="{A3EF5D07-5647-473F-A603-45D76908E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88" y="4647067"/>
            <a:ext cx="732288" cy="7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3DC95C6-30F1-42F8-9EEB-F7255CD64CBE}"/>
              </a:ext>
            </a:extLst>
          </p:cNvPr>
          <p:cNvSpPr txBox="1">
            <a:spLocks/>
          </p:cNvSpPr>
          <p:nvPr/>
        </p:nvSpPr>
        <p:spPr>
          <a:xfrm>
            <a:off x="952500" y="6447179"/>
            <a:ext cx="10954576" cy="407987"/>
          </a:xfrm>
          <a:prstGeom prst="rect">
            <a:avLst/>
          </a:prstGeom>
        </p:spPr>
        <p:txBody>
          <a:bodyPr tIns="9144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latin typeface="Century Gothic" panose="020B0502020202020204" pitchFamily="34" charset="0"/>
              </a:rPr>
              <a:t>BERNARD DICKENS III        HENRY HOFFMANN        HARYADI S. GUNAWI        DAVID CASH        ARIEL J. FELDMAN</a:t>
            </a:r>
          </a:p>
        </p:txBody>
      </p:sp>
    </p:spTree>
    <p:extLst>
      <p:ext uri="{BB962C8B-B14F-4D97-AF65-F5344CB8AC3E}">
        <p14:creationId xmlns:p14="http://schemas.microsoft.com/office/powerpoint/2010/main" val="90820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0" y="137369"/>
            <a:ext cx="12191999" cy="889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 defTabSz="914400">
              <a:lnSpc>
                <a:spcPct val="90000"/>
              </a:lnSpc>
              <a:defRPr/>
            </a:pPr>
            <a:r>
              <a:rPr lang="en-US" sz="6000" b="1" dirty="0">
                <a:solidFill>
                  <a:srgbClr val="D24726"/>
                </a:solidFill>
              </a:rPr>
              <a:t>FULL DRIVE </a:t>
            </a:r>
            <a:r>
              <a:rPr lang="en-US" sz="6000" dirty="0">
                <a:solidFill>
                  <a:srgbClr val="D24726"/>
                </a:solidFill>
              </a:rPr>
              <a:t>(DISK) </a:t>
            </a:r>
            <a:r>
              <a:rPr lang="en-US" sz="6000" b="1" dirty="0">
                <a:solidFill>
                  <a:srgbClr val="D24726"/>
                </a:solidFill>
              </a:rPr>
              <a:t>ENCRYPTION?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B7300-BE07-4924-AE91-59746987F098}"/>
              </a:ext>
            </a:extLst>
          </p:cNvPr>
          <p:cNvSpPr txBox="1"/>
          <p:nvPr/>
        </p:nvSpPr>
        <p:spPr>
          <a:xfrm>
            <a:off x="3466712" y="5662394"/>
            <a:ext cx="5258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Industry standard for FDE: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AES-XTS</a:t>
            </a:r>
          </a:p>
        </p:txBody>
      </p:sp>
      <p:pic>
        <p:nvPicPr>
          <p:cNvPr id="13" name="Content Placeholder 6" descr="An encrypted disk">
            <a:extLst>
              <a:ext uri="{FF2B5EF4-FFF2-40B4-BE49-F238E27FC236}">
                <a16:creationId xmlns:a16="http://schemas.microsoft.com/office/drawing/2014/main" id="{F81E4151-8123-4665-9D58-D15D7B38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1" y="2082727"/>
            <a:ext cx="3208139" cy="2692545"/>
          </a:xfrm>
          <a:prstGeom prst="rect">
            <a:avLst/>
          </a:prstGeom>
        </p:spPr>
      </p:pic>
      <p:pic>
        <p:nvPicPr>
          <p:cNvPr id="1026" name="Picture 2" descr="http://c3.thejournal.ie/media/2015/09/locked-out-of-your-phone-390x285.jpg">
            <a:extLst>
              <a:ext uri="{FF2B5EF4-FFF2-40B4-BE49-F238E27FC236}">
                <a16:creationId xmlns:a16="http://schemas.microsoft.com/office/drawing/2014/main" id="{A0509FC4-6BF2-4C09-9EDC-7BD5978A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2" y="2082727"/>
            <a:ext cx="3684535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unelmedia.com/wp-content/uploads/2014/07/usb-encryption.jpg">
            <a:extLst>
              <a:ext uri="{FF2B5EF4-FFF2-40B4-BE49-F238E27FC236}">
                <a16:creationId xmlns:a16="http://schemas.microsoft.com/office/drawing/2014/main" id="{BCCA2862-32C3-4D96-9687-764CEF91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30" y="2082727"/>
            <a:ext cx="2767659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950B93-D0F4-49BA-96D1-A392E118BD3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30388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6636A-CD17-4E7E-AE9E-F1B6D57B8FA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417612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</p:txBody>
      </p:sp>
      <p:pic>
        <p:nvPicPr>
          <p:cNvPr id="6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43FC8AFD-E020-4CA1-830A-280130FD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14AA98-DC55-4B85-A860-FB7C094B17D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6633273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ort Your 3D Models.potx" id="{98FA5300-F36E-4E09-B87A-445242C647AE}" vid="{04F4B6F2-3E92-45BB-A359-066CA3EB33B1}"/>
    </a:ext>
  </a:extLst>
</a:theme>
</file>

<file path=ppt/theme/theme2.xml><?xml version="1.0" encoding="utf-8"?>
<a:theme xmlns:a="http://schemas.openxmlformats.org/drawingml/2006/main" name="1_Office Theme">
  <a:themeElements>
    <a:clrScheme name="Custom 7">
      <a:dk1>
        <a:srgbClr val="0C6D82"/>
      </a:dk1>
      <a:lt1>
        <a:srgbClr val="FFFFFF"/>
      </a:lt1>
      <a:dk2>
        <a:srgbClr val="6F0066"/>
      </a:dk2>
      <a:lt2>
        <a:srgbClr val="1E597D"/>
      </a:lt2>
      <a:accent1>
        <a:srgbClr val="571B6D"/>
      </a:accent1>
      <a:accent2>
        <a:srgbClr val="2CA05B"/>
      </a:accent2>
      <a:accent3>
        <a:srgbClr val="C90B24"/>
      </a:accent3>
      <a:accent4>
        <a:srgbClr val="E8611D"/>
      </a:accent4>
      <a:accent5>
        <a:srgbClr val="F39D21"/>
      </a:accent5>
      <a:accent6>
        <a:srgbClr val="1B866F"/>
      </a:accent6>
      <a:hlink>
        <a:srgbClr val="0C6D82"/>
      </a:hlink>
      <a:folHlink>
        <a:srgbClr val="0C6D82"/>
      </a:folHlink>
    </a:clrScheme>
    <a:fontScheme name="Custom 10">
      <a:majorFont>
        <a:latin typeface="Franklin Gothic Dem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2390">
          <a:solidFill>
            <a:srgbClr val="454D5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oadmap_Timeline_05_MO - v3" id="{A9CD7B3E-F553-4D42-AA9A-34F849A8D81E}" vid="{892193B0-ABEF-4C5B-ACF0-242E70DE9902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C9EF40-9368-4E43-9CE0-AE0749FAE236}">
  <ds:schemaRefs>
    <ds:schemaRef ds:uri="http://schemas.microsoft.com/office/2006/metadata/properties"/>
    <ds:schemaRef ds:uri="http://schemas.openxmlformats.org/package/2006/metadata/core-properties"/>
    <ds:schemaRef ds:uri="b348f026-0623-4e77-bd1b-15beed583077"/>
    <ds:schemaRef ds:uri="http://www.w3.org/XML/1998/namespace"/>
    <ds:schemaRef ds:uri="http://purl.org/dc/terms/"/>
    <ds:schemaRef ds:uri="http://purl.org/dc/elements/1.1/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Import your 3D models</Template>
  <TotalTime>0</TotalTime>
  <Words>2569</Words>
  <Application>Microsoft Office PowerPoint</Application>
  <PresentationFormat>Widescreen</PresentationFormat>
  <Paragraphs>638</Paragraphs>
  <Slides>69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</vt:lpstr>
      <vt:lpstr>Calibri Light</vt:lpstr>
      <vt:lpstr>Century Gothic</vt:lpstr>
      <vt:lpstr>Franklin Gothic Demi</vt:lpstr>
      <vt:lpstr>Hack</vt:lpstr>
      <vt:lpstr>Segoe UI</vt:lpstr>
      <vt:lpstr>Office Theme</vt:lpstr>
      <vt:lpstr>1_Office Theme</vt:lpstr>
      <vt:lpstr>2_Office Theme</vt:lpstr>
      <vt:lpstr>PROJECT STRONGBOX</vt:lpstr>
      <vt:lpstr>STRONGBOX</vt:lpstr>
      <vt:lpstr>STRONGBOX</vt:lpstr>
      <vt:lpstr>STRONGBOX</vt:lpstr>
      <vt:lpstr>STRONGBOX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STRONGBOX</vt:lpstr>
      <vt:lpstr>PowerPoint Presentation</vt:lpstr>
      <vt:lpstr>STRONGBOX</vt:lpstr>
      <vt:lpstr>PowerPoint Presentation</vt:lpstr>
      <vt:lpstr>PowerPoint Presentation</vt:lpstr>
      <vt:lpstr>PROJECT STRONGBOX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2019-02-27T12:26:18Z</dcterms:created>
  <dcterms:modified xsi:type="dcterms:W3CDTF">2019-03-11T19:06:27Z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